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57" r:id="rId7"/>
    <p:sldId id="268" r:id="rId8"/>
    <p:sldId id="262" r:id="rId9"/>
    <p:sldId id="263" r:id="rId10"/>
    <p:sldId id="264" r:id="rId11"/>
    <p:sldId id="265" r:id="rId12"/>
    <p:sldId id="271" r:id="rId13"/>
    <p:sldId id="275" r:id="rId14"/>
    <p:sldId id="273" r:id="rId15"/>
    <p:sldId id="272" r:id="rId16"/>
    <p:sldId id="277" r:id="rId17"/>
    <p:sldId id="274" r:id="rId18"/>
    <p:sldId id="276" r:id="rId19"/>
    <p:sldId id="278" r:id="rId20"/>
    <p:sldId id="279" r:id="rId21"/>
    <p:sldId id="267" r:id="rId22"/>
    <p:sldId id="266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21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540A-E7CD-4B94-BEC5-F6C7E52CB165}" type="datetimeFigureOut">
              <a:rPr lang="sk-SK" smtClean="0"/>
              <a:pPr/>
              <a:t>22. 6. 2016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3175-3B66-4612-8692-DBB938A1932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eliefweb.int/report/south-sudan/2016-south-sudan-humanitarian-needs-overview" TargetMode="External"/><Relationship Id="rId2" Type="http://schemas.openxmlformats.org/officeDocument/2006/relationships/hyperlink" Target="http://www.theguardian.com/global-development/datablog/2012/jul/09/south-sudan-in-numbers-key-statist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9036496" cy="1974081"/>
          </a:xfrm>
        </p:spPr>
        <p:txBody>
          <a:bodyPr>
            <a:noAutofit/>
          </a:bodyPr>
          <a:lstStyle/>
          <a:p>
            <a:r>
              <a:rPr lang="sk-SK" sz="3800" b="1" dirty="0" smtClean="0"/>
              <a:t>Pôsobenie </a:t>
            </a:r>
            <a:br>
              <a:rPr lang="sk-SK" sz="3800" b="1" dirty="0" smtClean="0"/>
            </a:br>
            <a:r>
              <a:rPr lang="sk-SK" sz="3800" b="1" dirty="0" err="1" smtClean="0"/>
              <a:t>sr</a:t>
            </a:r>
            <a:r>
              <a:rPr lang="sk-SK" sz="3800" b="1" dirty="0" smtClean="0"/>
              <a:t>. Veroniky </a:t>
            </a:r>
            <a:r>
              <a:rPr lang="sk-SK" sz="3800" b="1" dirty="0" err="1" smtClean="0"/>
              <a:t>Theresie</a:t>
            </a:r>
            <a:r>
              <a:rPr lang="sk-SK" sz="3800" b="1" dirty="0" smtClean="0"/>
              <a:t> </a:t>
            </a:r>
            <a:r>
              <a:rPr lang="sk-SK" sz="3800" b="1" dirty="0" err="1" smtClean="0"/>
              <a:t>Ráckovej</a:t>
            </a:r>
            <a:r>
              <a:rPr lang="sk-SK" sz="3800" b="1" dirty="0" smtClean="0"/>
              <a:t>, </a:t>
            </a:r>
            <a:r>
              <a:rPr lang="sk-SK" sz="3800" b="1" dirty="0" err="1" smtClean="0"/>
              <a:t>SSpS</a:t>
            </a:r>
            <a:r>
              <a:rPr lang="sk-SK" sz="3800" b="1" dirty="0" smtClean="0"/>
              <a:t/>
            </a:r>
            <a:br>
              <a:rPr lang="sk-SK" sz="3800" b="1" dirty="0" smtClean="0"/>
            </a:br>
            <a:r>
              <a:rPr lang="sk-SK" sz="3800" b="1" dirty="0"/>
              <a:t> </a:t>
            </a:r>
            <a:r>
              <a:rPr lang="sk-SK" sz="3800" b="1" dirty="0" smtClean="0"/>
              <a:t>v  Južnom Sudáne</a:t>
            </a:r>
            <a:br>
              <a:rPr lang="sk-SK" sz="3800" b="1" dirty="0" smtClean="0"/>
            </a:br>
            <a:r>
              <a:rPr lang="sk-SK" sz="3800" dirty="0" smtClean="0"/>
              <a:t/>
            </a:r>
            <a:br>
              <a:rPr lang="sk-SK" sz="3800" dirty="0" smtClean="0"/>
            </a:br>
            <a:endParaRPr lang="sk-SK" sz="3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7344816" cy="1752600"/>
          </a:xfrm>
        </p:spPr>
        <p:txBody>
          <a:bodyPr>
            <a:noAutofit/>
          </a:bodyPr>
          <a:lstStyle/>
          <a:p>
            <a:r>
              <a:rPr lang="sk-SK" i="1" dirty="0">
                <a:solidFill>
                  <a:schemeClr val="tx1"/>
                </a:solidFill>
              </a:rPr>
              <a:t>„Nemôžem opustiť Krista</a:t>
            </a:r>
            <a:r>
              <a:rPr lang="sk-SK" i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sk-SK" i="1" dirty="0" smtClean="0">
                <a:solidFill>
                  <a:schemeClr val="tx1"/>
                </a:solidFill>
              </a:rPr>
              <a:t> </a:t>
            </a:r>
            <a:r>
              <a:rPr lang="sk-SK" i="1" dirty="0">
                <a:solidFill>
                  <a:schemeClr val="tx1"/>
                </a:solidFill>
              </a:rPr>
              <a:t>ktorý trpí v tejto krajine.“</a:t>
            </a:r>
          </a:p>
        </p:txBody>
      </p:sp>
      <p:pic>
        <p:nvPicPr>
          <p:cNvPr id="1026" name="Picture 2" descr="sr"/>
          <p:cNvPicPr>
            <a:picLocks noChangeAspect="1" noChangeArrowheads="1"/>
          </p:cNvPicPr>
          <p:nvPr/>
        </p:nvPicPr>
        <p:blipFill>
          <a:blip r:embed="rId2" cstate="print"/>
          <a:srcRect t="16711"/>
          <a:stretch>
            <a:fillRect/>
          </a:stretch>
        </p:blipFill>
        <p:spPr bwMode="auto">
          <a:xfrm>
            <a:off x="467544" y="2780928"/>
            <a:ext cx="25955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6012160" y="39330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2010 - 2016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4664"/>
            <a:ext cx="7488831" cy="561662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483768" y="0"/>
            <a:ext cx="373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 dospievajúcimi ženami</a:t>
            </a:r>
            <a:endParaRPr lang="sk-SK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7544" y="602700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 mňa nie je nič krajšie na svete než byť misionárkou - Služobnicou Ducha Svätého.“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51520" y="1886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Sestry </a:t>
            </a:r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pracovali aj v pastorácii s deťmi, rodinami a 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mládežou. 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okumenty\z HD MzDSv\foto\veronika theresia 2012\PC07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7020272" cy="5949280"/>
          </a:xfrm>
          <a:prstGeom prst="rect">
            <a:avLst/>
          </a:prstGeom>
          <a:noFill/>
        </p:spPr>
      </p:pic>
      <p:pic>
        <p:nvPicPr>
          <p:cNvPr id="7" name="Zástupný symbol obsah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20688"/>
            <a:ext cx="4716017" cy="3744416"/>
          </a:xfrm>
          <a:prstGeom prst="rect">
            <a:avLst/>
          </a:prstGeom>
        </p:spPr>
      </p:pic>
      <p:pic>
        <p:nvPicPr>
          <p:cNvPr id="3075" name="Picture 3" descr="E:\dokumenty\z HD MzDSv\foto\veronika theresia 2012\P1010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3"/>
            <a:ext cx="3779912" cy="2492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306874" cy="623015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95536" y="530120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rekonštruovali </a:t>
            </a:r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Zdravotné stredisko sv. </a:t>
            </a:r>
            <a:r>
              <a:rPr lang="sk-SK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Bakhity</a:t>
            </a:r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Zakúpili zariadenia na otvorenie detského, ženského, mužského, infekčného a psychiatrického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oddelenia.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3131840" cy="6858000"/>
          </a:xfrm>
        </p:spPr>
        <p:txBody>
          <a:bodyPr/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ZDRAVOTNÉ STREDISKO: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všeobecná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ambulancia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hospitalizovaní pacienti</a:t>
            </a: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pacienti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chorí na lepru,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endParaRPr lang="sk-SK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tarostlivosť o mentálne chorých a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epileptikov</a:t>
            </a:r>
            <a:endParaRPr lang="sk-SK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pôrodnica, laboratórium, lekáreň,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ultrazvuk</a:t>
            </a:r>
            <a:endParaRPr lang="sk-SK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78 lôžok, 38 825 pacientov za rok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6" descr="C:\Users\admin\Desktop\Sr. Veronica\Openingmaternity 5\Cutting ribbonby bish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14725"/>
            <a:ext cx="5943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419872" y="6396335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Biskup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otvára novú pôrodnú sálu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Photoes\Sr Veronika St. Bachita etc\DSCN01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292080" y="2924944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Psychiatrické oddelenie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[Saint Josephine Bakhita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05172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3203848" y="242088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Sv. 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Bakhita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patrónka zdrav. centra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8316416" cy="623731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499992" y="620688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tehotnými ženami</a:t>
            </a:r>
            <a:endParaRPr lang="sk-SK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3059832" cy="439248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51520" y="494116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Prvé dieťa narodené                    v novootvorenej pôrodnici: malá Veronika s mamkou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500"/>
            <a:ext cx="8860665" cy="66455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987824" y="544522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riaditeľka a lekárka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Centre sv. 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Bakhity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23528" y="18864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1988 – Ghana,</a:t>
            </a:r>
          </a:p>
          <a:p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Udelenie pamätnej medaily od ministra zdravotníctva ako najlepšia lekárka v Afrike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5801784" cy="43513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259" y="3036195"/>
            <a:ext cx="5095741" cy="382180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0" y="4611231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Získala od darcov dve autá –jedno pre komunitu </a:t>
            </a:r>
          </a:p>
          <a:p>
            <a:pPr algn="ctr"/>
            <a:r>
              <a:rPr lang="sk-SK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 druhé ako sanitku pre Zdravotnícke stredisko sv. </a:t>
            </a:r>
            <a:r>
              <a:rPr lang="sk-SK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Bakhity</a:t>
            </a:r>
            <a:endParaRPr lang="sk-SK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4437112"/>
            <a:ext cx="8460432" cy="1988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400" dirty="0">
                <a:solidFill>
                  <a:schemeClr val="bg1"/>
                </a:solidFill>
              </a:rPr>
              <a:t>„</a:t>
            </a:r>
            <a:r>
              <a:rPr lang="sk-SK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Ešte nikdy som sa v živote nestretla </a:t>
            </a:r>
            <a:endParaRPr lang="sk-SK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sk-SK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ľuďmi, ktorí by tak hrozne trpeli </a:t>
            </a:r>
            <a:endParaRPr lang="sk-SK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sk-SK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všetkých stránkach</a:t>
            </a:r>
            <a:r>
              <a:rPr lang="sk-SK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.“</a:t>
            </a:r>
          </a:p>
        </p:txBody>
      </p:sp>
      <p:pic>
        <p:nvPicPr>
          <p:cNvPr id="8" name="Picture 2" descr="E:\dokumenty\z HD MzDSv\foto\J.Sudan 2010\vt 2011\Picture 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2852936"/>
          </a:xfrm>
          <a:prstGeom prst="rect">
            <a:avLst/>
          </a:prstGeom>
          <a:noFill/>
        </p:spPr>
      </p:pic>
      <p:pic>
        <p:nvPicPr>
          <p:cNvPr id="9" name="Picture 4" descr="E:\dokumenty\z HD MzDSv\foto\J.Sudan 2010\Sudan 2010\DSC06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572000" cy="4149080"/>
          </a:xfrm>
          <a:prstGeom prst="rect">
            <a:avLst/>
          </a:prstGeom>
          <a:noFill/>
        </p:spPr>
      </p:pic>
      <p:pic>
        <p:nvPicPr>
          <p:cNvPr id="2054" name="Picture 6" descr="E:\dokumenty\z HD MzDSv\foto\veronika theresia 2012\P1010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148063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4797152"/>
            <a:ext cx="8229600" cy="16890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„Obdivujem ich, že sú silní a nevzdávajú to. Som presvedčená, že Boh ich nesmierne miluje a nás – misionárky a misionárov - ku nim posiela, aby mohli pocítiť túto Jeho lásku.</a:t>
            </a:r>
            <a: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sk-SK" dirty="0"/>
          </a:p>
        </p:txBody>
      </p:sp>
      <p:pic>
        <p:nvPicPr>
          <p:cNvPr id="4" name="Picture 5" descr="E:\dokumenty\z HD MzDSv\foto\J.Sudan 2010\Sudan 2010\DSC06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4365104"/>
          </a:xfrm>
          <a:prstGeom prst="rect">
            <a:avLst/>
          </a:prstGeom>
          <a:noFill/>
        </p:spPr>
      </p:pic>
      <p:pic>
        <p:nvPicPr>
          <p:cNvPr id="4098" name="Picture 2" descr="E:\dokumenty\z HD MzDSv\foto\veronika theresia 2012\P101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3" y="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Povolaná do večnosti, </a:t>
            </a:r>
            <a:br>
              <a:rPr lang="sk-SK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20. máj 2016</a:t>
            </a:r>
            <a:endParaRPr lang="sk-SK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 descr="data:image/png;base64,iVBORw0KGgoAAAANSUhEUgAAALcAAAETCAMAAABDSmfhAAAAQlBMVEX///+MjIwjIyMAAADLy8vi4uKVlZW1tbXa2tq8vLzV1dXu7u6Hh4fq6urIyMjZ2dkXFxf09PQeHh67u7ubm5t1dXW9K7C0AAABjklEQVR4nO3cW07jQABFQUiY4LxIeO1/q6zALcsMx8yo6tfW1flut/zwAAAAAAD/qek2zbtNW+fNuu9H7lvnzdp9Tqc50+du67xZu8fBw0fdf5vulu6W7pbulu6W7pbulu6W7pbulu6W7pbulu6W7pbulu6W7pbulu6W7pbulu6W7pbulu6W7hVuh7U+9sPu/cfq5duC7ufhZdGxw2D38I3d50XdC15q6W7pbulu6W7pbulu6W7pbulu6W7pbulu6W4t7L7+Wes82D2vXr0u7F7vMti9/PC55vXlaaXTfXiOfD+tHX65Luj+Bt8bWrpbulu6W7pbulu6W7pbulu6W7pbulu6W7pbulu6W7pbulu6W7pbulu6W7pbulu6W7pbulu6W7pbulu6W7pbulu6W7pbulu6W7pbulu6W7pbulu6W7pbulu6W7pbulu6W7pbulu6W7pbulu6W7pbulu6W7pbulu6W7pbulu6W/9s9+X1POf18nu734Y/qX/bOm/W8f047/24dR4AAAAA/JQv3X0Wx01jSe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6" name="AutoShape 8" descr="data:image/png;base64,iVBORw0KGgoAAAANSUhEUgAAALcAAAETCAMAAABDSmfhAAAAQlBMVEX///+MjIwjIyMAAADLy8vi4uKVlZW1tbXa2tq8vLzV1dXu7u6Hh4fq6urIyMjZ2dkXFxf09PQeHh67u7ubm5t1dXW9K7C0AAABjklEQVR4nO3cW07jQABFQUiY4LxIeO1/q6zALcsMx8yo6tfW1flut/zwAAAAAAD/qek2zbtNW+fNuu9H7lvnzdp9Tqc50+du67xZu8fBw0fdf5vulu6W7pbulu6W7pbulu6W7pbulu6W7pbulu6W7pbulu6W7pbulu6W7pbulu6W7pbulu6W7hVuh7U+9sPu/cfq5duC7ufhZdGxw2D38I3d50XdC15q6W7pbulu6W7pbulu6W7pbulu6W7pbulu6W4t7L7+Wes82D2vXr0u7F7vMti9/PC55vXlaaXTfXiOfD+tHX65Luj+Bt8bWrpbulu6W7pbulu6W7pbulu6W7pbulu6W7pbulu6W7pbulu6W7pbulu6W7pbulu6W7pbulu6W7pbulu6W7pbulu6W7pbulu6W7pbulu6W7pbulu6W7pbulu6W7pbulu6W7pbulu6W7pbulu6W7pbulu6W7pbulu6W7pbulu6W/9s9+X1POf18nu734Y/qX/bOm/W8f047/24dR4AAAAA/JQv3X0Wx01jSe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78" name="AutoShape 10" descr="data:image/png;base64,iVBORw0KGgoAAAANSUhEUgAAALcAAAETCAMAAABDSmfhAAAAQlBMVEX///+MjIwjIyMAAADLy8vi4uKVlZW1tbXa2tq8vLzV1dXu7u6Hh4fq6urIyMjZ2dkXFxf09PQeHh67u7ubm5t1dXW9K7C0AAABjklEQVR4nO3cW07jQABFQUiY4LxIeO1/q6zALcsMx8yo6tfW1flut/zwAAAAAAD/qek2zbtNW+fNuu9H7lvnzdp9Tqc50+du67xZu8fBw0fdf5vulu6W7pbulu6W7pbulu6W7pbulu6W7pbulu6W7pbulu6W7pbulu6W7pbulu6W7pbulu6W7hVuh7U+9sPu/cfq5duC7ufhZdGxw2D38I3d50XdC15q6W7pbulu6W7pbulu6W7pbulu6W7pbulu6W4t7L7+Wes82D2vXr0u7F7vMti9/PC55vXlaaXTfXiOfD+tHX65Luj+Bt8bWrpbulu6W7pbulu6W7pbulu6W7pbulu6W7pbulu6W7pbulu6W7pbulu6W7pbulu6W7pbulu6W7pbulu6W7pbulu6W7pbulu6W7pbulu6W7pbulu6W7pbulu6W7pbulu6W7pbulu6W7pbulu6W7pbulu6W7pbulu6W7pbulu6W/9s9+X1POf18nu734Y/qX/bOm/W8f047/24dR4AAAAA/JQv3X0Wx01jSe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80" name="AutoShape 12" descr="data:image/png;base64,iVBORw0KGgoAAAANSUhEUgAAALcAAAETCAMAAABDSmfhAAAAQlBMVEX///+MjIwjIyMAAADLy8vi4uKVlZW1tbXa2tq8vLzV1dXu7u6Hh4fq6urIyMjZ2dkXFxf09PQeHh67u7ubm5t1dXW9K7C0AAABjklEQVR4nO3cW07jQABFQUiY4LxIeO1/q6zALcsMx8yo6tfW1flut/zwAAAAAAD/qek2zbtNW+fNuu9H7lvnzdp9Tqc50+du67xZu8fBw0fdf5vulu6W7pbulu6W7pbulu6W7pbulu6W7pbulu6W7pbulu6W7pbulu6W7pbulu6W7pbulu6W7hVuh7U+9sPu/cfq5duC7ufhZdGxw2D38I3d50XdC15q6W7pbulu6W7pbulu6W7pbulu6W7pbulu6W4t7L7+Wes82D2vXr0u7F7vMti9/PC55vXlaaXTfXiOfD+tHX65Luj+Bt8bWrpbulu6W7pbulu6W7pbulu6W7pbulu6W7pbulu6W7pbulu6W7pbulu6W7pbulu6W7pbulu6W7pbulu6W7pbulu6W7pbulu6W7pbulu6W7pbulu6W7pbulu6W7pbulu6W7pbulu6W7pbulu6W7pbulu6W7pbulu6W7pbulu6W/9s9+X1POf18nu734Y/qX/bOm/W8f047/24dR4AAAAA/JQv3X0Wx01jSe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82" name="AutoShape 14" descr="http://www.clker.com/cliparts/j/T/I/a/O/Z/big-cros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84" name="AutoShape 16" descr="http://www.clker.com/cliparts/j/T/I/a/O/Z/big-cros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186" name="AutoShape 18" descr="http://www.clker.com/cliparts/j/T/I/a/O/Z/big-cros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87" name="Picture 19" descr="E:\dokumenty\z HD MzDSv\foto\veronika theresia 2012\P101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860032" cy="3645024"/>
          </a:xfrm>
          <a:prstGeom prst="rect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251520" y="5473005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„Zomrela </a:t>
            </a:r>
            <a:r>
              <a:rPr lang="sk-SK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 napĺňaní svojho zmyslu života - pomáhať najslabším, najchudobnejším a chorým v službe Bohu</a:t>
            </a:r>
            <a:r>
              <a:rPr lang="sk-SK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.“ </a:t>
            </a:r>
          </a:p>
          <a:p>
            <a:r>
              <a:rPr lang="sk-SK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prezident Andrej </a:t>
            </a:r>
            <a:r>
              <a:rPr lang="sk-SK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Kiska</a:t>
            </a:r>
            <a:r>
              <a:rPr lang="sk-SK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sz="4900" b="1" dirty="0" smtClean="0"/>
              <a:t>Mapa Južného Sudánu</a:t>
            </a:r>
            <a:endParaRPr lang="sk-SK" sz="4900" b="1" dirty="0"/>
          </a:p>
        </p:txBody>
      </p:sp>
      <p:pic>
        <p:nvPicPr>
          <p:cNvPr id="4" name="Zástupný symbol obsahu 3" descr="Editable-South-Sudan-Map-for-PowerPoint-Presentations-Political-Map-of-South-Sud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090"/>
          <a:stretch>
            <a:fillRect/>
          </a:stretch>
        </p:blipFill>
        <p:spPr>
          <a:xfrm>
            <a:off x="1115616" y="1441209"/>
            <a:ext cx="7553859" cy="5268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4464496" cy="1143000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Pohreb v </a:t>
            </a:r>
            <a:r>
              <a:rPr lang="sk-SK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Yei</a:t>
            </a:r>
            <a: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27. máj 2016</a:t>
            </a:r>
            <a:endParaRPr lang="sk-SK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8" name="Picture 4" descr="E:\dokumenty\sr. V. Theresia\fotky a nahrávky\pohreb\male fotky\01.pohr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574974" cy="2569024"/>
          </a:xfrm>
          <a:prstGeom prst="rect">
            <a:avLst/>
          </a:prstGeom>
          <a:noFill/>
        </p:spPr>
      </p:pic>
      <p:pic>
        <p:nvPicPr>
          <p:cNvPr id="6152" name="Picture 8" descr="E:\dokumenty\sr. V. Theresia\fotky a nahrávky\pohreb\male fotky\02.spolusest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03642"/>
            <a:ext cx="6480720" cy="363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presentation-of-minister-betty-to-ifri-policy-group-1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87" t="13360" r="8193" b="15045"/>
          <a:stretch>
            <a:fillRect/>
          </a:stretch>
        </p:blipFill>
        <p:spPr>
          <a:xfrm>
            <a:off x="251520" y="116632"/>
            <a:ext cx="6735148" cy="43924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684384">
            <a:off x="1552998" y="4652118"/>
            <a:ext cx="8229600" cy="1143000"/>
          </a:xfrm>
        </p:spPr>
        <p:txBody>
          <a:bodyPr>
            <a:normAutofit/>
          </a:bodyPr>
          <a:lstStyle/>
          <a:p>
            <a:r>
              <a:rPr lang="sk-SK" sz="4900" b="1" dirty="0" smtClean="0"/>
              <a:t>Ďakujem za pozornosť</a:t>
            </a:r>
            <a:endParaRPr lang="sk-SK" sz="4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Niektoré Zdroje:</a:t>
            </a:r>
          </a:p>
          <a:p>
            <a:r>
              <a:rPr lang="sk-SK" sz="2000" dirty="0" smtClean="0">
                <a:hlinkClick r:id="rId2"/>
              </a:rPr>
              <a:t>http://www.theguardian.com/global-development/datablog/2012/jul/09/south-sudan-in-numbers-key-statistics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http://reliefweb.int/report/south-sudan/2016-south-sudan-humanitarian-needs-overview</a:t>
            </a:r>
            <a:r>
              <a:rPr lang="sk-SK" sz="2000" dirty="0" smtClean="0"/>
              <a:t> 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/>
              <a:t>Z</a:t>
            </a:r>
            <a:r>
              <a:rPr lang="sk-SK" sz="5400" b="1" dirty="0" smtClean="0"/>
              <a:t>ákladné informácie</a:t>
            </a:r>
            <a:br>
              <a:rPr lang="sk-SK" sz="5400" b="1" dirty="0" smtClean="0"/>
            </a:br>
            <a:r>
              <a:rPr lang="sk-SK" sz="5400" b="1" dirty="0" smtClean="0"/>
              <a:t> o najmladšom štáte sveta</a:t>
            </a:r>
            <a:endParaRPr lang="sk-SK" sz="5400" b="1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683568" y="1645921"/>
          <a:ext cx="8208912" cy="50231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59617"/>
                <a:gridCol w="4649295"/>
              </a:tblGrid>
              <a:tr h="527607">
                <a:tc>
                  <a:txBody>
                    <a:bodyPr/>
                    <a:lstStyle/>
                    <a:p>
                      <a:r>
                        <a:rPr lang="sk-SK" sz="3000" b="1" baseline="0" dirty="0" smtClean="0">
                          <a:solidFill>
                            <a:schemeClr val="tx1"/>
                          </a:solidFill>
                        </a:rPr>
                        <a:t>Hlavné mesto</a:t>
                      </a:r>
                      <a:endParaRPr lang="sk-SK" sz="3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err="1" smtClean="0">
                          <a:solidFill>
                            <a:schemeClr val="tx1"/>
                          </a:solidFill>
                        </a:rPr>
                        <a:t>Juba</a:t>
                      </a:r>
                      <a:endParaRPr lang="sk-SK" sz="3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7"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Vznik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9. júl 2011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7"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Rozloha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619, 745 km</a:t>
                      </a:r>
                      <a:r>
                        <a:rPr lang="sk-SK" sz="3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² 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67279"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Počet obyvateľov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8,260,000 (2011), odhad 10 – 12mil.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7"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Úradný jazyk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angličtina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7"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Mena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err="1" smtClean="0"/>
                        <a:t>Juhosudánska</a:t>
                      </a:r>
                      <a:r>
                        <a:rPr lang="sk-SK" sz="3000" b="1" baseline="0" dirty="0" smtClean="0"/>
                        <a:t> libra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74112">
                <a:tc>
                  <a:txBody>
                    <a:bodyPr/>
                    <a:lstStyle/>
                    <a:p>
                      <a:r>
                        <a:rPr lang="sk-SK" sz="3000" b="1" baseline="0" dirty="0" smtClean="0"/>
                        <a:t>Náboženstvo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3000" b="1" baseline="0" dirty="0" err="1" smtClean="0"/>
                        <a:t>Kresťania,tradičné</a:t>
                      </a:r>
                      <a:r>
                        <a:rPr lang="sk-SK" sz="3000" b="1" baseline="0" dirty="0" smtClean="0"/>
                        <a:t> </a:t>
                      </a:r>
                      <a:r>
                        <a:rPr lang="sk-SK" sz="3000" b="1" baseline="0" dirty="0" err="1" smtClean="0"/>
                        <a:t>nábož</a:t>
                      </a:r>
                      <a:r>
                        <a:rPr lang="sk-SK" sz="3000" b="1" baseline="0" dirty="0" smtClean="0"/>
                        <a:t>., moslimovia</a:t>
                      </a:r>
                      <a:endParaRPr lang="sk-SK" sz="3000" b="1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900" b="1" dirty="0" smtClean="0"/>
              <a:t>Toto nevie každý...</a:t>
            </a:r>
            <a:endParaRPr lang="sk-SK" sz="49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752528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56%    populácie je pod 20 rokov          (2011)</a:t>
            </a:r>
          </a:p>
          <a:p>
            <a:r>
              <a:rPr lang="sk-SK" sz="2800" b="1" dirty="0" smtClean="0"/>
              <a:t>50,6% žije pod hranicou chudoby         (2009)</a:t>
            </a:r>
          </a:p>
          <a:p>
            <a:r>
              <a:rPr lang="sk-SK" sz="2800" b="1" dirty="0" smtClean="0"/>
              <a:t>69,97 detí z 1000 sa narodí mŕtvych      (2013)</a:t>
            </a:r>
          </a:p>
          <a:p>
            <a:r>
              <a:rPr lang="sk-SK" sz="2800" b="1" dirty="0" smtClean="0"/>
              <a:t>105    detí z 1000 sa nedožije 5 rokov    (2010)</a:t>
            </a:r>
          </a:p>
          <a:p>
            <a:r>
              <a:rPr lang="sk-SK" sz="2800" b="1" dirty="0" smtClean="0"/>
              <a:t>27%   populácie gramotných                (2009)</a:t>
            </a:r>
          </a:p>
          <a:p>
            <a:r>
              <a:rPr lang="sk-SK" sz="2800" b="1" dirty="0" smtClean="0"/>
              <a:t>59      rokov – priemerná dĺžka života    (2011)</a:t>
            </a:r>
          </a:p>
          <a:p>
            <a:r>
              <a:rPr lang="sk-SK" sz="2800" b="1" dirty="0" smtClean="0"/>
              <a:t>47% muži, 27% ženy - </a:t>
            </a:r>
            <a:r>
              <a:rPr lang="sk-SK" sz="2800" b="1" dirty="0"/>
              <a:t>š</a:t>
            </a:r>
            <a:r>
              <a:rPr lang="sk-SK" sz="2800" b="1" dirty="0" smtClean="0"/>
              <a:t>kolská dochádzka</a:t>
            </a:r>
          </a:p>
          <a:p>
            <a:r>
              <a:rPr lang="sk-SK" sz="2800" b="1" dirty="0" smtClean="0"/>
              <a:t>53 :1 pomer žiakov na učiteľa</a:t>
            </a:r>
          </a:p>
          <a:p>
            <a:pPr>
              <a:buNone/>
            </a:pPr>
            <a:endParaRPr lang="sk-SK" sz="2800" b="1" dirty="0" smtClean="0"/>
          </a:p>
          <a:p>
            <a:endParaRPr lang="sk-SK" sz="2800" b="1" dirty="0" smtClean="0"/>
          </a:p>
          <a:p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900" b="1" dirty="0" smtClean="0"/>
              <a:t>Čo vlastní domácnosť (2011)</a:t>
            </a:r>
            <a:endParaRPr lang="sk-SK" sz="49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56%  topánky</a:t>
            </a:r>
          </a:p>
          <a:p>
            <a:r>
              <a:rPr lang="sk-SK" b="1" dirty="0" smtClean="0"/>
              <a:t>50%  prikrývku</a:t>
            </a:r>
          </a:p>
          <a:p>
            <a:r>
              <a:rPr lang="sk-SK" b="1" dirty="0" smtClean="0"/>
              <a:t>28%  rádio</a:t>
            </a:r>
          </a:p>
          <a:p>
            <a:r>
              <a:rPr lang="sk-SK" b="1" dirty="0" smtClean="0"/>
              <a:t>19%  telefón</a:t>
            </a:r>
          </a:p>
          <a:p>
            <a:r>
              <a:rPr lang="sk-SK" b="1" dirty="0" smtClean="0"/>
              <a:t>5%    TV</a:t>
            </a:r>
          </a:p>
          <a:p>
            <a:r>
              <a:rPr lang="sk-SK" b="1" dirty="0" smtClean="0"/>
              <a:t>2%    auto</a:t>
            </a:r>
          </a:p>
          <a:p>
            <a:r>
              <a:rPr lang="sk-SK" b="1" dirty="0" smtClean="0"/>
              <a:t>1%   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900" b="1" dirty="0" smtClean="0"/>
              <a:t>Občianska vojna</a:t>
            </a:r>
            <a:endParaRPr lang="sk-SK" sz="49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328591"/>
          </a:xfrm>
        </p:spPr>
        <p:txBody>
          <a:bodyPr>
            <a:noAutofit/>
          </a:bodyPr>
          <a:lstStyle/>
          <a:p>
            <a:r>
              <a:rPr lang="sk-SK" sz="3400" b="1" dirty="0" smtClean="0"/>
              <a:t>1955 – 1972</a:t>
            </a:r>
          </a:p>
          <a:p>
            <a:r>
              <a:rPr lang="sk-SK" sz="3400" b="1" dirty="0" smtClean="0"/>
              <a:t>1983 – 2005</a:t>
            </a:r>
          </a:p>
          <a:p>
            <a:pPr>
              <a:buNone/>
            </a:pPr>
            <a:r>
              <a:rPr lang="sk-SK" sz="3400" b="1" dirty="0" smtClean="0"/>
              <a:t>     Dôsledky: 2,5 mil. mŕtvych</a:t>
            </a:r>
          </a:p>
          <a:p>
            <a:pPr>
              <a:buNone/>
            </a:pPr>
            <a:endParaRPr lang="sk-SK" sz="3400" b="1" dirty="0" smtClean="0"/>
          </a:p>
          <a:p>
            <a:r>
              <a:rPr lang="sk-SK" sz="3400" b="1" dirty="0" smtClean="0"/>
              <a:t>9.7.2011 samostatný štát</a:t>
            </a:r>
          </a:p>
          <a:p>
            <a:pPr>
              <a:buNone/>
            </a:pPr>
            <a:endParaRPr lang="sk-SK" sz="3400" b="1" dirty="0" smtClean="0"/>
          </a:p>
          <a:p>
            <a:r>
              <a:rPr lang="sk-SK" sz="3400" b="1" dirty="0" smtClean="0"/>
              <a:t>December 2013 – August  2014</a:t>
            </a:r>
          </a:p>
          <a:p>
            <a:pPr algn="ctr">
              <a:buNone/>
            </a:pPr>
            <a:r>
              <a:rPr lang="sk-SK" sz="3400" b="1" dirty="0"/>
              <a:t> </a:t>
            </a:r>
            <a:r>
              <a:rPr lang="sk-SK" sz="3400" b="1" dirty="0" smtClean="0"/>
              <a:t>  nová občianska vojna – boje medzi kmeňmi</a:t>
            </a:r>
          </a:p>
          <a:p>
            <a:endParaRPr lang="sk-SK" sz="3400" dirty="0" smtClean="0"/>
          </a:p>
          <a:p>
            <a:endParaRPr lang="sk-SK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sk-SK" sz="3200" b="1" dirty="0" smtClean="0">
                <a:latin typeface="+mj-lt"/>
              </a:rPr>
              <a:t>Dôsledky poslednej občianskej vojny</a:t>
            </a:r>
            <a:r>
              <a:rPr lang="sk-SK" sz="3200" b="1" dirty="0">
                <a:latin typeface="+mj-lt"/>
              </a:rPr>
              <a:t> </a:t>
            </a:r>
            <a:r>
              <a:rPr lang="sk-SK" sz="3200" b="1" dirty="0" smtClean="0">
                <a:latin typeface="+mj-lt"/>
              </a:rPr>
              <a:t>  2013 - 2014</a:t>
            </a:r>
            <a:br>
              <a:rPr lang="sk-SK" sz="3200" b="1" dirty="0" smtClean="0">
                <a:latin typeface="+mj-lt"/>
              </a:rPr>
            </a:br>
            <a:endParaRPr lang="sk-SK" sz="3200" dirty="0">
              <a:latin typeface="+mj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124744"/>
            <a:ext cx="9073008" cy="5733256"/>
          </a:xfrm>
        </p:spPr>
        <p:txBody>
          <a:bodyPr>
            <a:noAutofit/>
          </a:bodyPr>
          <a:lstStyle/>
          <a:p>
            <a:r>
              <a:rPr lang="sk-SK" sz="2600" b="1" dirty="0" smtClean="0"/>
              <a:t>863 000 utečencov v okolitých krajinách </a:t>
            </a:r>
          </a:p>
          <a:p>
            <a:pPr>
              <a:buNone/>
            </a:pPr>
            <a:r>
              <a:rPr lang="sk-SK" sz="2600" b="1" dirty="0"/>
              <a:t> </a:t>
            </a:r>
            <a:r>
              <a:rPr lang="sk-SK" sz="2600" b="1" dirty="0" smtClean="0"/>
              <a:t>   (53,4% detí)</a:t>
            </a:r>
          </a:p>
          <a:p>
            <a:r>
              <a:rPr lang="sk-SK" sz="2600" b="1" dirty="0" smtClean="0"/>
              <a:t>2,3 mil. ľudí opustilo svoje domovy</a:t>
            </a:r>
          </a:p>
          <a:p>
            <a:pPr>
              <a:buNone/>
            </a:pPr>
            <a:r>
              <a:rPr lang="sk-SK" sz="2600" b="1" dirty="0"/>
              <a:t> </a:t>
            </a:r>
            <a:r>
              <a:rPr lang="sk-SK" sz="2600" b="1" dirty="0" smtClean="0"/>
              <a:t>  ( každý 5. obyvateľ)</a:t>
            </a:r>
          </a:p>
          <a:p>
            <a:r>
              <a:rPr lang="sk-SK" sz="2600" b="1" dirty="0" smtClean="0"/>
              <a:t>50 – 100 tis. mŕtvych</a:t>
            </a:r>
          </a:p>
          <a:p>
            <a:r>
              <a:rPr lang="sk-SK" sz="2600" b="1" dirty="0" smtClean="0"/>
              <a:t>každá tretia škola je zničená</a:t>
            </a:r>
          </a:p>
          <a:p>
            <a:r>
              <a:rPr lang="sk-SK" sz="2600" b="1" dirty="0" smtClean="0"/>
              <a:t>15 – 16 tis. detských vojakov</a:t>
            </a:r>
          </a:p>
          <a:p>
            <a:r>
              <a:rPr lang="sk-SK" sz="2600" b="1" dirty="0" smtClean="0"/>
              <a:t>viac ako 10 tis. detí registrovaných ako opustených, stratených</a:t>
            </a:r>
            <a:endParaRPr lang="sk-SK" sz="2000" b="1" dirty="0" smtClean="0"/>
          </a:p>
          <a:p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84584" y="692696"/>
            <a:ext cx="10585176" cy="864096"/>
          </a:xfrm>
        </p:spPr>
        <p:txBody>
          <a:bodyPr>
            <a:normAutofit fontScale="90000"/>
          </a:bodyPr>
          <a:lstStyle/>
          <a:p>
            <a:r>
              <a:rPr lang="sk-SK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 september 2010: Prvé </a:t>
            </a:r>
            <a:r>
              <a:rPr lang="sk-SK" sz="2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SSpS</a:t>
            </a:r>
            <a:r>
              <a:rPr lang="sk-SK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sk-SK" sz="2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Yei</a:t>
            </a:r>
            <a:r>
              <a:rPr lang="sk-SK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Merci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–Ghana; 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Veronika  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Theresia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Slovensko; </a:t>
            </a:r>
            <a:r>
              <a:rPr lang="sk-SK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Izabela - Indonézia</a:t>
            </a:r>
            <a: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3717032"/>
            <a:ext cx="8363272" cy="314096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7836364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92696"/>
            <a:ext cx="6963911" cy="522293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187624" y="11663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Práca s malomocnými</a:t>
            </a:r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Nemôžem opustiť Krista, ktorý trpí v tejto krajine. Zomriem v Južnom Sudáne pri ľuďoch, ktorí nás tak veľmi potrebujú.</a:t>
            </a:r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504</Words>
  <Application>Microsoft Office PowerPoint</Application>
  <PresentationFormat>Prezentácia na obrazovke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Pôsobenie  sr. Veroniky Theresie Ráckovej, SSpS  v  Južnom Sudáne  </vt:lpstr>
      <vt:lpstr>Mapa Južného Sudánu</vt:lpstr>
      <vt:lpstr>Základné informácie  o najmladšom štáte sveta</vt:lpstr>
      <vt:lpstr>Toto nevie každý...</vt:lpstr>
      <vt:lpstr>Čo vlastní domácnosť (2011)</vt:lpstr>
      <vt:lpstr>Občianska vojna</vt:lpstr>
      <vt:lpstr>Dôsledky poslednej občianskej vojny   2013 - 2014 </vt:lpstr>
      <vt:lpstr>15. september 2010: Prvé SSpS v Yei   sr. Merci –Ghana; sr. Veronika  Theresia – Slovensko; sr. Izabela - Indonézia </vt:lpstr>
      <vt:lpstr>s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Povolaná do večnosti,  20. máj 2016</vt:lpstr>
      <vt:lpstr>Pohreb v Yei,  27. máj 2016</vt:lpstr>
      <vt:lpstr>Ďakujem za pozornosť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SSpS</dc:creator>
  <cp:lastModifiedBy>SSpS</cp:lastModifiedBy>
  <cp:revision>37</cp:revision>
  <dcterms:created xsi:type="dcterms:W3CDTF">2016-06-10T07:08:13Z</dcterms:created>
  <dcterms:modified xsi:type="dcterms:W3CDTF">2016-06-22T19:00:30Z</dcterms:modified>
</cp:coreProperties>
</file>