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1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3" autoAdjust="0"/>
    <p:restoredTop sz="94660"/>
  </p:normalViewPr>
  <p:slideViewPr>
    <p:cSldViewPr>
      <p:cViewPr>
        <p:scale>
          <a:sx n="100" d="100"/>
          <a:sy n="100" d="100"/>
        </p:scale>
        <p:origin x="-12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7DC2C-7A9A-40E4-968D-5082F17BE1C7}" type="datetimeFigureOut">
              <a:rPr lang="it-IT" smtClean="0"/>
              <a:pPr/>
              <a:t>03/03/2017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2EF40-E663-402F-BC15-997BC48375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52513" y="611188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8C67-1CEB-4BEB-8543-E9ED5E81EF93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EF40-E663-402F-BC15-997BC483755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8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2EF40-E663-402F-BC15-997BC483755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6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Viktor\Desktop\JVI - PMD\Pozdadia na prezentácie PMD\Pozadie PMD 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" y="-4965"/>
            <a:ext cx="9151116" cy="6862965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4427317" y="2242997"/>
            <a:ext cx="30556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000" b="1" dirty="0" smtClean="0">
                <a:solidFill>
                  <a:srgbClr val="9F9F9F"/>
                </a:solidFill>
                <a:latin typeface="TisaSansPro-Extrabold" pitchFamily="34" charset="-18"/>
                <a:ea typeface="Tahoma" pitchFamily="34" charset="0"/>
                <a:cs typeface="TisaSansPro-Extrabold" pitchFamily="34" charset="-18"/>
              </a:rPr>
              <a:t>pápežské</a:t>
            </a:r>
            <a:endParaRPr lang="sk-SK" sz="5000" b="1" dirty="0">
              <a:solidFill>
                <a:srgbClr val="9F9F9F"/>
              </a:solidFill>
              <a:latin typeface="TisaSansPro-Extrabold" pitchFamily="34" charset="-18"/>
              <a:ea typeface="Tahoma" pitchFamily="34" charset="0"/>
              <a:cs typeface="TisaSansPro-Extrabold" pitchFamily="34" charset="-18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429873" y="3012093"/>
            <a:ext cx="24080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000" b="1" dirty="0" smtClean="0">
                <a:solidFill>
                  <a:srgbClr val="9F9F9F"/>
                </a:solidFill>
                <a:latin typeface="TisaSansPro-Extrabold" pitchFamily="34" charset="-18"/>
                <a:ea typeface="Tahoma" pitchFamily="34" charset="0"/>
                <a:cs typeface="TisaSansPro-Extrabold" pitchFamily="34" charset="-18"/>
              </a:rPr>
              <a:t>misijné</a:t>
            </a:r>
            <a:endParaRPr lang="sk-SK" sz="5000" b="1" dirty="0">
              <a:solidFill>
                <a:srgbClr val="9F9F9F"/>
              </a:solidFill>
              <a:latin typeface="TisaSansPro-Extrabold" pitchFamily="34" charset="-18"/>
              <a:ea typeface="Tahoma" pitchFamily="34" charset="0"/>
              <a:cs typeface="TisaSansPro-Extrabold" pitchFamily="34" charset="-18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460506" y="3766788"/>
            <a:ext cx="17187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000" b="1" dirty="0" smtClean="0">
                <a:solidFill>
                  <a:srgbClr val="9F9F9F"/>
                </a:solidFill>
                <a:latin typeface="TisaSansPro-Extrabold" pitchFamily="34" charset="-18"/>
                <a:ea typeface="Tahoma" pitchFamily="34" charset="0"/>
                <a:cs typeface="TisaSansPro-Extrabold" pitchFamily="34" charset="-18"/>
              </a:rPr>
              <a:t>diela</a:t>
            </a:r>
            <a:endParaRPr lang="sk-SK" sz="5000" b="1" dirty="0">
              <a:solidFill>
                <a:srgbClr val="9F9F9F"/>
              </a:solidFill>
              <a:latin typeface="TisaSansPro-Extrabold" pitchFamily="34" charset="-18"/>
              <a:ea typeface="Tahoma" pitchFamily="34" charset="0"/>
              <a:cs typeface="TisaSansPro-Extrabold" pitchFamily="34" charset="-1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2711" y="2039515"/>
            <a:ext cx="2972561" cy="29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479" y="2064122"/>
            <a:ext cx="2988311" cy="29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31840" y="1916832"/>
            <a:ext cx="5256584" cy="803920"/>
          </a:xfrm>
        </p:spPr>
        <p:txBody>
          <a:bodyPr/>
          <a:lstStyle/>
          <a:p>
            <a:pPr algn="r"/>
            <a:r>
              <a:rPr lang="it-IT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S</a:t>
            </a:r>
            <a:r>
              <a:rPr lang="sk-SK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r.</a:t>
            </a:r>
            <a:r>
              <a:rPr lang="it-IT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Veroni</a:t>
            </a:r>
            <a:r>
              <a:rPr lang="sk-SK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a </a:t>
            </a:r>
            <a:r>
              <a:rPr lang="it-IT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</a:t>
            </a:r>
            <a:r>
              <a:rPr lang="sk-SK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á</a:t>
            </a:r>
            <a:r>
              <a:rPr lang="it-IT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ckov</a:t>
            </a:r>
            <a:r>
              <a:rPr lang="sk-SK" sz="3200" b="1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á</a:t>
            </a:r>
            <a:endParaRPr lang="it-IT" sz="3200" b="1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6340" y="2852936"/>
            <a:ext cx="7624092" cy="33123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Slovenská misionárka z Misijnej kongregácie Ducha Svätého mala 58 rokov. Bola zranená v meste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Yei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 Južnom Sudáne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16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mája.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20. mája zomrela v nemocnici v Nairobi, v Keni, kde bola prevezená po zranení v snahe zachrániť jej život. </a:t>
            </a:r>
          </a:p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Okolo polnoci sestre Veronike zazvonil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telefón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kde ju jedna žena zo zdravotníckeho  centra, ktorého bola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sr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Veronika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riaditeľkou,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prosila o pomoc pred ťažkým pôrodom. 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Sr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Veronika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ju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odviezla 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sanitkou do zariadenia v meste, ktoré bolo pre tento prípad lepšie vybavené. Pri návrate domov bola zasiahnutá niekoľkými výstrelmi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ozbrojencov hnutia za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oslobodenie Sudánu, ktorí po odčlenení Južného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Sudánu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prevzali v krajine moc.</a:t>
            </a:r>
            <a:endParaRPr lang="it-IT" sz="19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58541"/>
            <a:ext cx="2016224" cy="198387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20183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D90048"/>
                </a:solidFill>
                <a:latin typeface="TisaSansPro" pitchFamily="34" charset="-18"/>
                <a:cs typeface="TisaSansPro" pitchFamily="34" charset="-18"/>
              </a:rPr>
              <a:t>20</a:t>
            </a:r>
            <a:r>
              <a:rPr lang="sk-SK" b="1" dirty="0" smtClean="0">
                <a:solidFill>
                  <a:srgbClr val="D90048"/>
                </a:solidFill>
                <a:latin typeface="TisaSansPro" pitchFamily="34" charset="-18"/>
                <a:cs typeface="TisaSansPro" pitchFamily="34" charset="-18"/>
              </a:rPr>
              <a:t>.</a:t>
            </a:r>
            <a:r>
              <a:rPr lang="it-IT" b="1" dirty="0" smtClean="0">
                <a:solidFill>
                  <a:srgbClr val="D90048"/>
                </a:solidFill>
                <a:latin typeface="TisaSansPro" pitchFamily="34" charset="-18"/>
                <a:cs typeface="TisaSansPro" pitchFamily="34" charset="-18"/>
              </a:rPr>
              <a:t> m</a:t>
            </a:r>
            <a:r>
              <a:rPr lang="sk-SK" b="1" dirty="0" err="1" smtClean="0">
                <a:solidFill>
                  <a:srgbClr val="D90048"/>
                </a:solidFill>
                <a:latin typeface="TisaSansPro" pitchFamily="34" charset="-18"/>
                <a:cs typeface="TisaSansPro" pitchFamily="34" charset="-18"/>
              </a:rPr>
              <a:t>áj</a:t>
            </a:r>
            <a:r>
              <a:rPr lang="it-IT" b="1" dirty="0" smtClean="0">
                <a:solidFill>
                  <a:srgbClr val="D90048"/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b="1" dirty="0" smtClean="0">
                <a:solidFill>
                  <a:srgbClr val="D90048"/>
                </a:solidFill>
                <a:latin typeface="TisaSansPro" pitchFamily="34" charset="-18"/>
                <a:cs typeface="TisaSansPro" pitchFamily="34" charset="-18"/>
              </a:rPr>
              <a:t>2016</a:t>
            </a:r>
          </a:p>
          <a:p>
            <a:pPr algn="r"/>
            <a:r>
              <a:rPr lang="it-IT" sz="2100" b="1" dirty="0" smtClean="0">
                <a:solidFill>
                  <a:schemeClr val="bg2">
                    <a:lumMod val="25000"/>
                  </a:schemeClr>
                </a:solidFill>
                <a:latin typeface="TisaSansPro" pitchFamily="34" charset="-18"/>
                <a:cs typeface="TisaSansPro" pitchFamily="34" charset="-18"/>
              </a:rPr>
              <a:t>Yei – </a:t>
            </a:r>
            <a:r>
              <a:rPr lang="sk-SK" sz="21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Južný</a:t>
            </a:r>
            <a:r>
              <a:rPr lang="it-IT" sz="2100" b="1" dirty="0" smtClean="0">
                <a:solidFill>
                  <a:schemeClr val="bg2">
                    <a:lumMod val="25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sz="2100" b="1" dirty="0" smtClean="0">
                <a:solidFill>
                  <a:schemeClr val="bg2">
                    <a:lumMod val="25000"/>
                  </a:schemeClr>
                </a:solidFill>
                <a:latin typeface="TisaSansPro" pitchFamily="34" charset="-18"/>
                <a:cs typeface="TisaSansPro" pitchFamily="34" charset="-18"/>
              </a:rPr>
              <a:t>Sud</a:t>
            </a:r>
            <a:r>
              <a:rPr lang="sk-SK" sz="2100" b="1" dirty="0" smtClean="0">
                <a:solidFill>
                  <a:schemeClr val="bg2">
                    <a:lumMod val="25000"/>
                  </a:schemeClr>
                </a:solidFill>
                <a:latin typeface="TisaSansPro" pitchFamily="34" charset="-18"/>
                <a:cs typeface="TisaSansPro" pitchFamily="34" charset="-18"/>
              </a:rPr>
              <a:t>á</a:t>
            </a:r>
            <a:r>
              <a:rPr lang="it-IT" sz="2100" b="1" dirty="0" smtClean="0">
                <a:solidFill>
                  <a:schemeClr val="bg2">
                    <a:lumMod val="25000"/>
                  </a:schemeClr>
                </a:solidFill>
                <a:latin typeface="TisaSansPro" pitchFamily="34" charset="-18"/>
                <a:cs typeface="TisaSansPro" pitchFamily="34" charset="-18"/>
              </a:rPr>
              <a:t>n</a:t>
            </a:r>
            <a:endParaRPr lang="it-IT" sz="2100" b="1" dirty="0">
              <a:solidFill>
                <a:schemeClr val="bg2">
                  <a:lumMod val="25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527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636912"/>
            <a:ext cx="5256584" cy="803920"/>
          </a:xfrm>
        </p:spPr>
        <p:txBody>
          <a:bodyPr/>
          <a:lstStyle/>
          <a:p>
            <a:pPr algn="r"/>
            <a:r>
              <a:rPr lang="sk-SK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Marcelino Biliran 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5976664" cy="252028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2448272" cy="222902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003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27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</a:t>
            </a:r>
            <a:r>
              <a:rPr lang="sk-SK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j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úna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  <a:endParaRPr lang="it-IT" dirty="0" smtClean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Loboc -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Fil</a:t>
            </a:r>
            <a:r>
              <a:rPr lang="sk-SK" sz="21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ipíny</a:t>
            </a:r>
            <a:endParaRPr lang="it-IT" sz="21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933056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Farár  vo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farnosti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sv. Petra apoštola v meste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Loboc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na Filipínach, bol  27. júna nájdený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mŕtvy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 svojej fare. V prvom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momente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sa zdalo, že ide o samovraždu, ale následné vyšetrovanie vyvrátilo túto hypotézu. Podľa vyjadrenia miestnych ľudí a cirkevných autorít 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išlo o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vraždu.</a:t>
            </a: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00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11960" y="2769096"/>
            <a:ext cx="4320480" cy="803920"/>
          </a:xfrm>
        </p:spPr>
        <p:txBody>
          <a:bodyPr/>
          <a:lstStyle/>
          <a:p>
            <a:pPr algn="r"/>
            <a:r>
              <a:rPr lang="sk-SK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John Adeyi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7488832" cy="2088232"/>
          </a:xfrm>
        </p:spPr>
        <p:txBody>
          <a:bodyPr>
            <a:normAutofit/>
          </a:bodyPr>
          <a:lstStyle/>
          <a:p>
            <a:pPr algn="just"/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Generálny vikár diecézy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Otukpo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 Nigérijskom štáte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Benue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24. apríla unesený. Jeho telo sa našlo 22. júna dva mesiace po únose, neďaleko jeho rodného mesta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Otukpo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Únoscovia žiadali za jeho prepustenie výkupné. Napriek tomu, že jeho rodina im odovzdala  požadovanú sumu, kňaza neprepustili. </a:t>
            </a:r>
            <a:endParaRPr lang="it-IT" sz="20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9" y="978504"/>
            <a:ext cx="2817697" cy="25945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76056" y="9807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22. jún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  <a:endParaRPr lang="it-IT" dirty="0" smtClean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Otukpa, Benue - </a:t>
            </a:r>
            <a:r>
              <a:rPr lang="it-IT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Nig</a:t>
            </a:r>
            <a:r>
              <a:rPr lang="sk-SK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é</a:t>
            </a:r>
            <a:r>
              <a:rPr lang="it-IT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ria</a:t>
            </a:r>
            <a:endParaRPr lang="it-IT" sz="22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155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1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42954"/>
            <a:ext cx="5040560" cy="803920"/>
          </a:xfrm>
        </p:spPr>
        <p:txBody>
          <a:bodyPr/>
          <a:lstStyle/>
          <a:p>
            <a:pPr algn="r"/>
            <a:r>
              <a:rPr lang="sk-SK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Jacques Hamel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920880" cy="30243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Tento už 84 ročný kňaz bol zavraždený počas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slávenia svätej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omše. Dvaja muži, ktorí vošli do kostola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počas omše,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podrezali kňaza a zranili dvoch mužov. Medzi  rukojemníkmi boli aj dve sestry,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zatiaľ čo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jednej sa podarilo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ujsť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zavolať políciu. Dvaja mladí moslimovia boli následne políciou zastrelení.</a:t>
            </a:r>
          </a:p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Otec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Jacques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bol  pokojným človekom, ale „bol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zavraždený,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ako keby bol kriminálnikom“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– povedal Svätý Otec František – „položil svoj život v tej istej obeti ako Kristus na oltári. Je to mučeník a mučeníci sú blažení. Musíme sa modliť aby nám vyprosil pokoj, bratstvo, pokoj </a:t>
            </a:r>
            <a:b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aj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odvahu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hovoriť pravdu: zabíjať v mene Boha je diabolské.“</a:t>
            </a:r>
            <a:endParaRPr lang="it-IT" sz="19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r="13622"/>
          <a:stretch>
            <a:fillRect/>
          </a:stretch>
        </p:blipFill>
        <p:spPr>
          <a:xfrm>
            <a:off x="755576" y="908720"/>
            <a:ext cx="2448272" cy="20228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59832" y="90872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27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júl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2016 </a:t>
            </a:r>
          </a:p>
          <a:p>
            <a:pPr algn="r"/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fr-FR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Saint-Etienne-du-Rouvray, Franc</a:t>
            </a:r>
            <a:r>
              <a:rPr lang="sk-SK" sz="21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úzsko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69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0132" y="2924944"/>
            <a:ext cx="7344816" cy="720080"/>
          </a:xfrm>
        </p:spPr>
        <p:txBody>
          <a:bodyPr/>
          <a:lstStyle/>
          <a:p>
            <a:pPr algn="r"/>
            <a:r>
              <a:rPr lang="sk-SK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Pracovník</a:t>
            </a:r>
            <a:r>
              <a:rPr lang="it-IT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C</a:t>
            </a:r>
            <a:r>
              <a:rPr lang="sk-SK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h</a:t>
            </a:r>
            <a:r>
              <a:rPr lang="it-IT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arit</a:t>
            </a:r>
            <a:r>
              <a:rPr lang="sk-SK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y v B</a:t>
            </a:r>
            <a:r>
              <a:rPr lang="it-IT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asankusu</a:t>
            </a:r>
            <a:endParaRPr lang="it-IT" sz="38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98215" y="3861048"/>
            <a:ext cx="7416824" cy="1656184"/>
          </a:xfrm>
        </p:spPr>
        <p:txBody>
          <a:bodyPr>
            <a:normAutofit/>
          </a:bodyPr>
          <a:lstStyle/>
          <a:p>
            <a:pPr algn="just"/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Účtovníka 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Charity v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Basankusu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 provincii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Equatore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zabili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11. augusta dvaja banditi , ktorých po čine zatkla polícia. Stalo sa to asi 50 km od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Basankusu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pri pokuse o krádež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peňazí,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ktoré boli určené ako výplaty pre učiteľov v oblasti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Befale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2589284" cy="194714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79912" y="83671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11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au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g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u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st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Basankusu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,</a:t>
            </a:r>
            <a:r>
              <a:rPr lang="it-IT" sz="21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endParaRPr lang="sk-SK" sz="2100" dirty="0" smtClean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Demo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ratic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ká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epubli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a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ongo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152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11960" y="2074654"/>
            <a:ext cx="4320480" cy="803920"/>
          </a:xfrm>
        </p:spPr>
        <p:txBody>
          <a:bodyPr/>
          <a:lstStyle/>
          <a:p>
            <a:pPr algn="r"/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Lazitarus </a:t>
            </a:r>
            <a:r>
              <a:rPr lang="it-IT" sz="3200" dirty="0" err="1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Nwafor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624736" cy="25202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Seminarista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26 anni, originario dell’Imo state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Nigeria è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rimasto ucciso il 25 agosto durante un attacco di un gruppo di appartenenti all’etnia dei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Fulani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alla comunità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Ndiagu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Attakwu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nella località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Nkanu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nello stato nigeriano di Enugu, durante il quale altre persone sono state ferite o uccise.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18605"/>
          <a:stretch/>
        </p:blipFill>
        <p:spPr>
          <a:xfrm>
            <a:off x="683568" y="444024"/>
            <a:ext cx="2879999" cy="24246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67944" y="475625"/>
            <a:ext cx="44644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25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au</a:t>
            </a:r>
            <a:r>
              <a:rPr lang="it-IT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g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ust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2016</a:t>
            </a:r>
            <a:endParaRPr lang="sk-SK" dirty="0" smtClean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Nkanu,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Enugu</a:t>
            </a:r>
            <a:r>
              <a:rPr lang="sk-SK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-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Nigéria</a:t>
            </a:r>
            <a:endParaRPr lang="it-IT" sz="21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16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71800" y="1844824"/>
            <a:ext cx="5616624" cy="1008112"/>
          </a:xfrm>
        </p:spPr>
        <p:txBody>
          <a:bodyPr/>
          <a:lstStyle/>
          <a:p>
            <a:pPr algn="r"/>
            <a:r>
              <a:rPr lang="sk-SK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Rehoľné sestry</a:t>
            </a:r>
            <a:r>
              <a:rPr lang="it-IT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sk-SK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/>
            </a:r>
            <a:br>
              <a:rPr lang="sk-SK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it-IT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Margaret Held</a:t>
            </a:r>
            <a:r>
              <a:rPr lang="sk-SK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a</a:t>
            </a:r>
            <a:r>
              <a:rPr lang="it-IT" sz="24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Paula Merril</a:t>
            </a:r>
            <a:endParaRPr lang="it-IT" sz="24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848872" cy="26642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Boli zabité bodnými ranami vo svojom dome v meste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Durant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 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Mississipi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Dôvodom bola pravdepodobne lúpež, pričom páchateľ utiekol v ich aute, ktoré našli opustené v blízkosti ich bydliska. Obe rehoľné sestry boli Američanky a mali 68 rokov. Slúžili ako zdravotné sestry na klinike v 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Lexingtone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Keď 25. augusta neprišli v presný čas do práce, ako bolo  ich zvykom, kolegovia upozornili políciu, ktorá objavila známky vlámania do ich domu a našla ich telá bez známok života.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Všetci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ich milovali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pre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ich vľúdnosť a ochotu pomáhať predovšetkým ľuďom v núdzi.</a:t>
            </a:r>
            <a:endParaRPr lang="it-IT" sz="19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/>
          <a:stretch>
            <a:fillRect/>
          </a:stretch>
        </p:blipFill>
        <p:spPr>
          <a:xfrm>
            <a:off x="670595" y="692696"/>
            <a:ext cx="2893293" cy="2070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27984" y="7647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25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a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u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g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u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st 2016</a:t>
            </a:r>
            <a:endParaRPr lang="it-IT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Durant, Mississippi –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USA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95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5936" y="1916832"/>
            <a:ext cx="4392488" cy="1080120"/>
          </a:xfrm>
        </p:spPr>
        <p:txBody>
          <a:bodyPr/>
          <a:lstStyle/>
          <a:p>
            <a:pPr algn="r"/>
            <a:r>
              <a:rPr lang="sk-SK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Rehoľná sestra</a:t>
            </a: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sk-SK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/>
            </a:r>
            <a:br>
              <a:rPr lang="sk-SK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Isabel </a:t>
            </a:r>
            <a:r>
              <a:rPr lang="it-IT" sz="30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Solá Matas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560840" cy="2520280"/>
          </a:xfrm>
        </p:spPr>
        <p:txBody>
          <a:bodyPr>
            <a:noAutofit/>
          </a:bodyPr>
          <a:lstStyle/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Pochádzala  zo španielskej Barcelony. Dlhoročná misionárka na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Haiti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bola vo veku 51 rokov zastrelená ráno 2. septembra 2016 počas jazdy vo svojom aute na ulici v centre haitského hlavného mesta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Port-au-Prince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Rehoľná sestra z Kongregácie rehoľných sestier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Ježiš-Mária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(RJM) sa veľmi aktívne zasadzovala v prospech najponižovanejších a najchudobnejších obyvateľov na Haiti. Pomáhala pri opravách domov a slúžila ako zdravotná sestra pri zmierňovaní utrpenia tých, ktorí podstúpili amputácie po zraneniach pri zemetrasení.</a:t>
            </a:r>
            <a:endParaRPr lang="it-IT" sz="19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/>
          <a:stretch>
            <a:fillRect/>
          </a:stretch>
        </p:blipFill>
        <p:spPr>
          <a:xfrm>
            <a:off x="893263" y="854697"/>
            <a:ext cx="2670625" cy="2070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60032" y="8367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se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tem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be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  <a:endParaRPr lang="it-IT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Port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-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au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-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Prince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–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Haiti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68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71400"/>
            <a:ext cx="9252520" cy="70294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121818"/>
            <a:ext cx="3600400" cy="720080"/>
          </a:xfrm>
        </p:spPr>
        <p:txBody>
          <a:bodyPr/>
          <a:lstStyle/>
          <a:p>
            <a:pPr algn="r"/>
            <a:r>
              <a:rPr lang="it-IT" sz="3200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Esra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sz="3200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Patatang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 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560840" cy="27363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27-ročný katolícky katechéta a učiteľ, bol zabitý 12. septembra 2016 výstrelom do hlavy v okrese Puncak Jaya v diecéze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Timika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na juhu indonézskej Papuy.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Esra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Patatang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začal vyučovať pred dvoma rokmi na základnej škole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Kulirik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 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Mulii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 okrese Puncak Jaya 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katechizmus.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„</a:t>
            </a:r>
            <a:r>
              <a:rPr lang="sk-SK" sz="19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Esra</a:t>
            </a:r>
            <a:r>
              <a:rPr lang="sk-SK" sz="19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bol obeťou tých, ktorí používajú násilie na dosiahnutie svojich cieľov. Pre indonézskych mladých zostáva príkladom v oddanosti slúžiť s radosťou iným v napätej a ťaživej sociálnej situácii, ktorá v Papue vládne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“, vyhlásil otec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Antonius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Haryanto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výkonný sekretár Komisie pre mládež pri Konferencii biskupov Indonézie.</a:t>
            </a:r>
            <a:endParaRPr lang="it-IT" sz="19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9941"/>
          <a:stretch>
            <a:fillRect/>
          </a:stretch>
        </p:blipFill>
        <p:spPr>
          <a:xfrm>
            <a:off x="971600" y="764704"/>
            <a:ext cx="1944216" cy="20882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119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12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se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temb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 2016</a:t>
            </a:r>
          </a:p>
          <a:p>
            <a:pPr algn="r"/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Puncak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Jaya</a:t>
            </a:r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,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Timika –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Indon</a:t>
            </a:r>
            <a:r>
              <a:rPr lang="sk-SK" sz="21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éz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ia 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868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51920" y="1844824"/>
            <a:ext cx="4464496" cy="1080120"/>
          </a:xfrm>
        </p:spPr>
        <p:txBody>
          <a:bodyPr/>
          <a:lstStyle/>
          <a:p>
            <a:pPr algn="r"/>
            <a:r>
              <a:rPr lang="sk-SK" sz="26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26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Alejo Jiménez Juárez </a:t>
            </a:r>
            <a:br>
              <a:rPr lang="it-IT" sz="26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sk-SK" sz="26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D</a:t>
            </a:r>
            <a:r>
              <a:rPr lang="it-IT" sz="26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José Suárez de la Cruz   </a:t>
            </a:r>
            <a:endParaRPr lang="it-IT" sz="26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4186" y="3284984"/>
            <a:ext cx="7704856" cy="2592288"/>
          </a:xfrm>
        </p:spPr>
        <p:txBody>
          <a:bodyPr>
            <a:noAutofit/>
          </a:bodyPr>
          <a:lstStyle/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Boli kňazmi mexickej diecézy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Papantla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Boli unesení v nedeľu večer </a:t>
            </a:r>
            <a:b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18. septembra 2016 vo farnosti Našej Panej z Fatimy na okraji mesta Poza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Rica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 severnej časti štátu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Veracruz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Ich telá bez známok života boli objavené ráno 19. septembra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pozdĺž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cesty medzi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Papantlou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a mestom Poza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Rica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Spolupracovníka oboch kňazov, ktorý pracoval ako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sakristián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a šofér a bol unesený spolu s nimi, našli živého. Oblasť bola miestom dlhoročných násilných zrážok medzi drogovými kartelmi, ale motív vraždy oboch kňazov zostáva nevyjasnený.</a:t>
            </a:r>
            <a:endParaRPr lang="it-IT" sz="19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19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se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temb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 2016</a:t>
            </a:r>
          </a:p>
          <a:p>
            <a:pPr algn="r"/>
            <a:r>
              <a:rPr lang="it-IT" sz="2000" dirty="0">
                <a:latin typeface="Impact"/>
              </a:rPr>
              <a:t> </a:t>
            </a:r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Poza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Rica, Veracruz –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Me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x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ico</a:t>
            </a:r>
            <a:endParaRPr lang="it-IT" sz="21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9260"/>
          <a:stretch/>
        </p:blipFill>
        <p:spPr bwMode="auto">
          <a:xfrm>
            <a:off x="971600" y="1052736"/>
            <a:ext cx="271873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ráca\Pozadie PMD 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15" y="0"/>
            <a:ext cx="9154615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588324" cy="1728192"/>
          </a:xfrm>
        </p:spPr>
        <p:txBody>
          <a:bodyPr/>
          <a:lstStyle/>
          <a:p>
            <a:pPr algn="ctr"/>
            <a:r>
              <a:rPr lang="sk-SK" sz="4800" b="1" smtClean="0">
                <a:solidFill>
                  <a:schemeClr val="bg1"/>
                </a:solidFill>
                <a:latin typeface="TisaSansPro-Bold" pitchFamily="34" charset="-18"/>
                <a:cs typeface="TisaSansPro-Bold" pitchFamily="34" charset="-18"/>
              </a:rPr>
              <a:t>Pastorační pracovníci zabití v roku </a:t>
            </a:r>
            <a:r>
              <a:rPr lang="it-IT" sz="4800" b="1" smtClean="0">
                <a:solidFill>
                  <a:schemeClr val="bg1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  <a:endParaRPr lang="it-IT" sz="4800" b="1" dirty="0">
              <a:solidFill>
                <a:schemeClr val="bg1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02887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i="1" smtClean="0">
                <a:solidFill>
                  <a:schemeClr val="bg1"/>
                </a:solidFill>
                <a:latin typeface="TisaSansPro" pitchFamily="34" charset="-18"/>
                <a:cs typeface="TisaSansPro" pitchFamily="34" charset="-18"/>
              </a:rPr>
              <a:t>„Ježiš Kristus je prvým mučeníkom, „ktorý dal svoj život za nás. A od tohto Kristovho tajomstva sa začínajú celé dejiny kresťanského mučeníctva od prvých storočí až podnes“.</a:t>
            </a:r>
            <a:endParaRPr lang="sk-SK" smtClean="0">
              <a:solidFill>
                <a:schemeClr val="bg1"/>
              </a:solidFill>
              <a:latin typeface="TisaSansPro" pitchFamily="34" charset="-18"/>
              <a:cs typeface="TisaSansPro" pitchFamily="34" charset="-18"/>
            </a:endParaRPr>
          </a:p>
          <a:p>
            <a:pPr algn="r"/>
            <a:r>
              <a:rPr lang="sk-SK" b="1" smtClean="0">
                <a:solidFill>
                  <a:schemeClr val="bg1"/>
                </a:solidFill>
                <a:latin typeface="TisaSansPro" pitchFamily="34" charset="-18"/>
                <a:cs typeface="TisaSansPro" pitchFamily="34" charset="-18"/>
              </a:rPr>
              <a:t> </a:t>
            </a:r>
            <a:r>
              <a:rPr lang="sk-SK" smtClean="0">
                <a:solidFill>
                  <a:schemeClr val="bg1"/>
                </a:solidFill>
                <a:latin typeface="TisaSansPro" pitchFamily="34" charset="-18"/>
                <a:cs typeface="TisaSansPro" pitchFamily="34" charset="-18"/>
              </a:rPr>
              <a:t>(Svätý Otec František)</a:t>
            </a:r>
            <a:endParaRPr lang="sk-SK">
              <a:solidFill>
                <a:schemeClr val="bg1"/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9" name="Picture 1" descr="C:\Users\Viktor\Desktop\Ikony Deskop\JVI - PMD\pmd-logo-transparen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6660232" y="367312"/>
            <a:ext cx="1961816" cy="1117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3968" y="2051051"/>
            <a:ext cx="3960440" cy="1233933"/>
          </a:xfrm>
        </p:spPr>
        <p:txBody>
          <a:bodyPr/>
          <a:lstStyle/>
          <a:p>
            <a:pPr algn="r"/>
            <a:r>
              <a:rPr lang="sk-SK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José Alfredo </a:t>
            </a:r>
            <a:b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Lopez Guillen</a:t>
            </a:r>
            <a:endParaRPr lang="it-IT" sz="30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416824" cy="2232248"/>
          </a:xfrm>
        </p:spPr>
        <p:txBody>
          <a:bodyPr>
            <a:noAutofit/>
          </a:bodyPr>
          <a:lstStyle/>
          <a:p>
            <a:pPr algn="just"/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Kňaz bol unesený 19. septembra 2016.  V ten istý deň, kedy objavili telá dvoch kňazov v štáte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Veracruz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bolo objavené telo bez známok života patriace otcovi José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Alfredovi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Lopezovi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Guillenovi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Bolo to v lokalite známej pod menom La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Guyaba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uprostred obce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Michoacan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neďaleko miesta, kde bol otec </a:t>
            </a:r>
            <a:b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Lopez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Guillen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farárom. Kňaz zahynul na následky zranení spôsobených početnými strelami.</a:t>
            </a: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664296" cy="18886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106493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24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se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temb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 2016</a:t>
            </a: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La Guayaba, Michoacan - Me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x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888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87824" y="1688976"/>
            <a:ext cx="5351040" cy="1235968"/>
          </a:xfrm>
        </p:spPr>
        <p:txBody>
          <a:bodyPr/>
          <a:lstStyle/>
          <a:p>
            <a:pPr algn="r"/>
            <a:r>
              <a:rPr lang="sk-SK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Francisco Carlos </a:t>
            </a:r>
            <a:b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Barbosa Tenorio </a:t>
            </a:r>
            <a:endParaRPr lang="it-IT" sz="30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4974" y="3140968"/>
            <a:ext cx="7398071" cy="3168352"/>
          </a:xfrm>
        </p:spPr>
        <p:txBody>
          <a:bodyPr>
            <a:noAutofit/>
          </a:bodyPr>
          <a:lstStyle/>
          <a:p>
            <a:pPr algn="just"/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Kňaz bol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vo veku 37 rokov objavený mŕtvy v nedeľu 9.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októbra 2016 pri ceste RJ-081 v 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Nova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štáte Rio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de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Janeiro.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Podľa svedectiev jeho priateľov, ktorí ho identifikovali v Inštitúte súdneho lekárstva, nieslo telo kňaza známky zranení bodnou zbraňou a odtlačok pažby pušky na hlave.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Otec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Tenorio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bol farárom vo farnosti Lurdskej Panny Márie vo štvrti sv. Benedikta v 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Nova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Iguaçu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kde ho veriaci milovali, nemal žiadnych nepriateľov.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Všetko nasvedčuje tomu, že jeho smrť bola následkom ozbrojenej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lúpeže. Otec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Tenorio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sa narodil v 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Pernambucu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ale žil asi 10 rokov v Riu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de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Janeiro. Začal pôsobiť v diecéze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Nova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Iguaçu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za kňaza bol vysvätený v roku 2011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endParaRPr lang="it-IT" sz="18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13881"/>
          <a:stretch>
            <a:fillRect/>
          </a:stretch>
        </p:blipFill>
        <p:spPr>
          <a:xfrm>
            <a:off x="971600" y="711499"/>
            <a:ext cx="1728192" cy="22854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47864" y="764704"/>
            <a:ext cx="49551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9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o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t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ó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b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 2016</a:t>
            </a:r>
          </a:p>
          <a:p>
            <a:pPr algn="r"/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Nova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Iguaçu, Rio de Janeiro - Bra</a:t>
            </a:r>
            <a:r>
              <a:rPr lang="sk-SK" sz="21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zí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l</a:t>
            </a:r>
            <a:r>
              <a:rPr lang="sk-SK" sz="21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ia</a:t>
            </a:r>
            <a:endParaRPr lang="it-IT" sz="21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69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64811" y="2132856"/>
            <a:ext cx="5256584" cy="803920"/>
          </a:xfrm>
        </p:spPr>
        <p:txBody>
          <a:bodyPr/>
          <a:lstStyle/>
          <a:p>
            <a:pPr algn="r"/>
            <a:r>
              <a:rPr lang="sk-SK" sz="30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0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João </a:t>
            </a:r>
            <a:r>
              <a:rPr lang="it-IT" sz="30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Paulo Nolli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488832" cy="2520280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TisaSansPro" pitchFamily="34" charset="-18"/>
                <a:cs typeface="TisaSansPro" pitchFamily="34" charset="-18"/>
              </a:rPr>
              <a:t>Otec João Paulo Nolli z diecézy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Rondonópolis,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vyhlásený 8. októbra za nezvestného, bol objavený bez známok života 11. októbra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s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o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 známkami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ľudského násilia. Polícia zatkla troch mladých 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narkomanov vo veku 17 rokov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,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ktorí sa snažili predať veci patriace kňazovi. Títo sa priznali ku krádeži, ktorú zavŕšili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vraždou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, keď ich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otec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João Paulo Nolli zobral do auta, aby ich odviezol po okrajovej 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prímestskej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ceste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.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Otec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João Paulo Nolli bol veľmi známy. Na omšiach, ktoré slávil, sa zvyklo zhromaždiť vyše 5000 ľudí. Okrem iného moderoval televízny program s názvom „Boh sa o mňa stará</a:t>
            </a:r>
            <a:r>
              <a:rPr lang="it-IT" sz="1900" dirty="0" smtClean="0">
                <a:latin typeface="TisaSansPro" pitchFamily="34" charset="-18"/>
                <a:cs typeface="TisaSansPro" pitchFamily="34" charset="-18"/>
              </a:rPr>
              <a:t>“</a:t>
            </a:r>
            <a:r>
              <a:rPr lang="sk-SK" sz="1900" dirty="0" smtClean="0">
                <a:latin typeface="TisaSansPro" pitchFamily="34" charset="-18"/>
                <a:cs typeface="TisaSansPro" pitchFamily="34" charset="-18"/>
              </a:rPr>
              <a:t>.</a:t>
            </a:r>
            <a:endParaRPr lang="it-IT" sz="1900" dirty="0"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2093211" cy="23810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91880" y="9087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11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o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t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ó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b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 </a:t>
            </a:r>
            <a:r>
              <a:rPr lang="it-IT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</a:p>
          <a:p>
            <a:pPr algn="r"/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Rondonópolis, Mato Grosso -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Bra</a:t>
            </a:r>
            <a:r>
              <a:rPr lang="sk-SK" sz="21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zília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95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1916832"/>
            <a:ext cx="4968552" cy="803920"/>
          </a:xfrm>
        </p:spPr>
        <p:txBody>
          <a:bodyPr/>
          <a:lstStyle/>
          <a:p>
            <a:pPr algn="r"/>
            <a:r>
              <a:rPr lang="sk-SK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0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0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Joseph Mulimbi Nguli</a:t>
            </a:r>
            <a:endParaRPr lang="it-IT" sz="30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7416824" cy="2520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Otec Joseph Mulimbi Nguli, 52-ročný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vikár vo farnosti sv. Martina v obci Katuba v Lubumbashi, hlavnom meste provincie Haut 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Katanga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bol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zabitý počas útoku v noci z 21.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 22. októbra 2016. Keď sa vracal domov, bol zasiahnutý do brušnej časti streľbou z kalašnikova.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 zhoršovanie bezpečnostných podmienok v rozľahlých častiach krajiny viackrát upozorňovali konžskí biskupi, ktorí takisto nahlasovali „útoky proti farnostiam a rehoľným komunitám, a to najmä v Kinshase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 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Kakange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v Bukavu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4944"/>
          <a:stretch/>
        </p:blipFill>
        <p:spPr>
          <a:xfrm>
            <a:off x="332259" y="527745"/>
            <a:ext cx="2726457" cy="20917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1800" y="673532"/>
            <a:ext cx="56166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22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október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</a:p>
          <a:p>
            <a:pPr algn="r"/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Katuba</a:t>
            </a:r>
            <a:r>
              <a:rPr lang="it-IT" sz="2200" dirty="0" smtClean="0">
                <a:latin typeface="Impact"/>
              </a:rPr>
              <a:t>,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Lubumbashi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,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Demokratická republika Kongo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776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1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76093" y="1700808"/>
            <a:ext cx="4139876" cy="1091952"/>
          </a:xfrm>
        </p:spPr>
        <p:txBody>
          <a:bodyPr/>
          <a:lstStyle/>
          <a:p>
            <a:pPr algn="r"/>
            <a:r>
              <a:rPr lang="sk-SK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José Fortunato </a:t>
            </a:r>
            <a:b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Bedoya Franco 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7776417" cy="2520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it-IT" sz="1800" dirty="0">
                <a:latin typeface="TisaSansPro" pitchFamily="34" charset="-18"/>
                <a:cs typeface="TisaSansPro" pitchFamily="34" charset="-18"/>
              </a:rPr>
              <a:t>Otec José Fortunato Bedoya Franco, 91-ročný misionár, zahynul popoludní 25.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októbra v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Rionegro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.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Jeho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telo bolo objavené na verejnej ceste, kde mu zrejme nikto neposkytol okamžitú pomoc, a prevezené do nemocnice sv.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Jána z Boha.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Podľa svedectiev ľudí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zaútočila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na misionára osoba mávajúca striekačkou, zrejme s cieľom okradnúť ho.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V nemocnici skonštatovali, že mu bol vstreknutý jed.</a:t>
            </a:r>
          </a:p>
          <a:p>
            <a:pPr algn="just">
              <a:spcBef>
                <a:spcPts val="0"/>
              </a:spcBef>
            </a:pP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Otec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José Fortunato Bedoya Franco 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bol vysvätený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za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kňaza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29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.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júna 1952 v diecéze Santa Rosa de Osos na severe Antioquie. </a:t>
            </a:r>
            <a:r>
              <a:rPr lang="it-IT" sz="1800" dirty="0">
                <a:latin typeface="TisaSansPro" pitchFamily="34" charset="-18"/>
                <a:cs typeface="TisaSansPro" pitchFamily="34" charset="-18"/>
              </a:rPr>
              <a:t>Patril k xaverským misionárom z </a:t>
            </a:r>
            <a:r>
              <a:rPr lang="it-IT" sz="1800" dirty="0" smtClean="0">
                <a:latin typeface="TisaSansPro" pitchFamily="34" charset="-18"/>
                <a:cs typeface="TisaSansPro" pitchFamily="34" charset="-18"/>
              </a:rPr>
              <a:t>Yarumalu</a:t>
            </a:r>
            <a:r>
              <a:rPr lang="sk-SK" sz="1800" dirty="0" smtClean="0">
                <a:latin typeface="TisaSansPro" pitchFamily="34" charset="-18"/>
                <a:cs typeface="TisaSansPro" pitchFamily="34" charset="-18"/>
              </a:rPr>
              <a:t>.</a:t>
            </a:r>
            <a:endParaRPr lang="it-IT" sz="1800" dirty="0"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3878"/>
            <a:ext cx="2592288" cy="23116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5489" y="71646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25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október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  <a:endParaRPr lang="it-IT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Rionegro, Antioquia -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ol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u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mbia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03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76353" y="1844824"/>
            <a:ext cx="4104456" cy="1235968"/>
          </a:xfrm>
        </p:spPr>
        <p:txBody>
          <a:bodyPr/>
          <a:lstStyle/>
          <a:p>
            <a:pPr algn="r"/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S</a:t>
            </a: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r.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</a:t>
            </a: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K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l</a:t>
            </a:r>
            <a:r>
              <a:rPr lang="sk-SK" sz="3200" dirty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á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ra 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Agano Kahambu</a:t>
            </a:r>
            <a:endParaRPr lang="it-IT" sz="3200" dirty="0">
              <a:solidFill>
                <a:srgbClr val="D90048"/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664871" cy="30963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Konžská 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rehoľná sestra z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K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ongreg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ácie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školských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sestier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Fran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tiškánok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Krista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kráľa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bola zavraždená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29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novembr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vo farnosti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Mat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ky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Božej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Bukav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skej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estra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á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ra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bola vo svojej kancelárii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so študentkou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keď prišiel jeden človek, ktorý  povedal, že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prišiel zapísať svoju dcéru do rehoľnej školy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Nato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sa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postavil oproti sestre a bodol ju nožom do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krku. Vraha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chytili, ale sestru sa už nedalo zachrániť.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Zomrela zakrátko po prevoze  v nemocnici.</a:t>
            </a:r>
            <a:endParaRPr lang="it-IT" sz="18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  <a:p>
            <a:pPr algn="just">
              <a:spcBef>
                <a:spcPts val="0"/>
              </a:spcBef>
            </a:pP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Vyučovala 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ps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y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ol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ó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gi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u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pedagogi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ku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atech</a:t>
            </a:r>
            <a:r>
              <a:rPr lang="sk-SK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ézu</a:t>
            </a:r>
            <a:r>
              <a:rPr lang="it-IT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Bola riaditeľkou  pastoračného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centra,</a:t>
            </a:r>
            <a:r>
              <a:rPr lang="it-IT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kde učila čítať a písať chudobné dievčatá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  <a:latin typeface="TisaSansPro" pitchFamily="34" charset="-18"/>
                <a:cs typeface="TisaSansPro" pitchFamily="34" charset="-18"/>
              </a:rPr>
              <a:t>.</a:t>
            </a:r>
            <a:endParaRPr lang="it-IT" sz="1800" dirty="0">
              <a:solidFill>
                <a:schemeClr val="bg1">
                  <a:lumMod val="5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5716" b="6083"/>
          <a:stretch>
            <a:fillRect/>
          </a:stretch>
        </p:blipFill>
        <p:spPr>
          <a:xfrm>
            <a:off x="827584" y="908720"/>
            <a:ext cx="2453592" cy="23042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24225" y="668741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29</a:t>
            </a:r>
            <a:r>
              <a:rPr lang="sk-SK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novemb</a:t>
            </a:r>
            <a:r>
              <a:rPr lang="sk-SK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e</a:t>
            </a:r>
            <a:r>
              <a:rPr lang="it-IT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r 2016</a:t>
            </a: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Bukavu, Sud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Kiv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u,</a:t>
            </a:r>
          </a:p>
          <a:p>
            <a:pPr algn="r"/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Demokratická republika Kongo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3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82505" y="2293584"/>
            <a:ext cx="3456384" cy="803920"/>
          </a:xfrm>
        </p:spPr>
        <p:txBody>
          <a:bodyPr/>
          <a:lstStyle/>
          <a:p>
            <a:pPr algn="r"/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Elias </a:t>
            </a:r>
            <a:r>
              <a:rPr lang="it-IT" sz="3200" dirty="0" err="1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Abiad</a:t>
            </a:r>
            <a:endParaRPr lang="it-IT" sz="3200" dirty="0">
              <a:solidFill>
                <a:srgbClr val="D90048"/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560840" cy="2088232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22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rokov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mladý dobrovoľník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C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arit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y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ý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ria.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ea typeface="Verdana"/>
                <a:cs typeface="TisaSansPro" pitchFamily="34" charset="-18"/>
              </a:rPr>
              <a:t>Bol zabitý zásahom granátu, ktorý padol na štvrť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Sulaymaniyah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vo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chvíli,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keď kontroloval nádrž na vodu umiestnenú na streche domu.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Eli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áš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mal na starosti projekty pomoci realizované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C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arit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ou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ý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ri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i v oblasti mesta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Aleppo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od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se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tembr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2014.</a:t>
            </a:r>
            <a:endParaRPr lang="it-IT" sz="20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60032" y="76470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13</a:t>
            </a:r>
            <a:r>
              <a:rPr lang="sk-SK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febr</a:t>
            </a:r>
            <a:r>
              <a:rPr lang="sk-SK" dirty="0" err="1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uár</a:t>
            </a:r>
            <a:r>
              <a:rPr lang="it-IT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2016 </a:t>
            </a:r>
            <a:endParaRPr lang="it-IT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Aleppo - S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ý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ria 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pic>
        <p:nvPicPr>
          <p:cNvPr id="1026" name="Picture 2" descr="C:\Users\cofano\Desktop\Elias Abi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42145"/>
            <a:ext cx="2952328" cy="27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8" y="-8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39952" y="1520916"/>
            <a:ext cx="4248472" cy="1812032"/>
          </a:xfrm>
        </p:spPr>
        <p:txBody>
          <a:bodyPr/>
          <a:lstStyle/>
          <a:p>
            <a:pPr algn="r"/>
            <a:r>
              <a:rPr lang="it-IT" sz="36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/>
            </a:r>
            <a:br>
              <a:rPr lang="it-IT" sz="36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</a:br>
            <a:r>
              <a:rPr lang="it-IT" sz="36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/>
            </a:r>
            <a:br>
              <a:rPr lang="it-IT" sz="36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</a:br>
            <a:r>
              <a:rPr lang="sk-SK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Sestry</a:t>
            </a:r>
            <a:r>
              <a:rPr lang="it-IT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Marg</a:t>
            </a:r>
            <a:r>
              <a:rPr lang="sk-SK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</a:t>
            </a:r>
            <a:r>
              <a:rPr lang="it-IT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rit</a:t>
            </a:r>
            <a:r>
              <a:rPr lang="sk-SK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</a:t>
            </a:r>
            <a:r>
              <a:rPr lang="it-IT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, </a:t>
            </a:r>
            <a:br>
              <a:rPr lang="it-IT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</a:br>
            <a:r>
              <a:rPr lang="it-IT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Reginett</a:t>
            </a:r>
            <a:r>
              <a:rPr lang="sk-SK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a, Judita </a:t>
            </a:r>
            <a:r>
              <a:rPr lang="sk-SK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 </a:t>
            </a:r>
            <a:r>
              <a:rPr lang="it-IT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Anselm</a:t>
            </a:r>
            <a:r>
              <a:rPr lang="sk-SK" sz="30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</a:t>
            </a:r>
            <a:endParaRPr lang="it-IT" sz="3000" dirty="0">
              <a:solidFill>
                <a:srgbClr val="D90048"/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560840" cy="2448272"/>
          </a:xfrm>
        </p:spPr>
        <p:txBody>
          <a:bodyPr>
            <a:noAutofit/>
          </a:bodyPr>
          <a:lstStyle/>
          <a:p>
            <a:pPr algn="just"/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Štyri sestry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Mision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árky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lásky</a:t>
            </a:r>
            <a:r>
              <a:rPr lang="sk-SK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-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ve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Rwanďanky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jedna z Indie a jed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Kene,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boli zmasakrované členmi ozbrojeného komanda, ktorí napadli objekt,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kde sestry slúžili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starým a chorým ľuďom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krem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sestier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zabitý šofér,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dvaja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ďalší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spolupracovníci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omunit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y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aj niektorí starí a chorí pacienti sestier.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Pápež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Fran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tišek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označil útok v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Adene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 </a:t>
            </a:r>
            <a:r>
              <a:rPr lang="it-IT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„</a:t>
            </a:r>
            <a:r>
              <a:rPr lang="sk-SK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nezmyselný  a </a:t>
            </a:r>
            <a:r>
              <a:rPr lang="it-IT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diabol</a:t>
            </a:r>
            <a:r>
              <a:rPr lang="sk-SK" sz="20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ský</a:t>
            </a:r>
            <a:r>
              <a:rPr lang="sk-SK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</a:t>
            </a:r>
            <a:r>
              <a:rPr lang="sk-SK" sz="20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kt</a:t>
            </a:r>
            <a:r>
              <a:rPr lang="sk-SK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násilia</a:t>
            </a:r>
            <a:r>
              <a:rPr lang="it-IT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</a:t>
            </a:r>
            <a:r>
              <a:rPr lang="sk-SK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“</a:t>
            </a:r>
            <a:endParaRPr lang="it-IT" sz="2000" i="1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211494"/>
            <a:ext cx="3482221" cy="207349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503608"/>
            <a:ext cx="267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4 </a:t>
            </a:r>
            <a:r>
              <a:rPr lang="sk-SK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. marec</a:t>
            </a:r>
            <a:r>
              <a:rPr lang="it-IT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2016 </a:t>
            </a:r>
            <a:endParaRPr lang="it-IT" dirty="0">
              <a:solidFill>
                <a:srgbClr val="D90048"/>
              </a:solidFill>
              <a:latin typeface="TisaSansPro-Extrabold" pitchFamily="34" charset="-18"/>
              <a:cs typeface="TisaSansPro-Extra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Aden -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J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cs typeface="TisaSansPro-Extrabold" pitchFamily="34" charset="-18"/>
              </a:rPr>
              <a:t>emen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15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2420888"/>
            <a:ext cx="5112568" cy="792088"/>
          </a:xfrm>
        </p:spPr>
        <p:txBody>
          <a:bodyPr/>
          <a:lstStyle/>
          <a:p>
            <a:pPr algn="just"/>
            <a:r>
              <a:rPr lang="sk-SK" sz="38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    </a:t>
            </a:r>
            <a:r>
              <a:rPr lang="sk-SK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Brat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Antonio Moser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416824" cy="2088232"/>
          </a:xfrm>
        </p:spPr>
        <p:txBody>
          <a:bodyPr>
            <a:noAutofit/>
          </a:bodyPr>
          <a:lstStyle/>
          <a:p>
            <a:pPr algn="just"/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Mal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75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rokov,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keď bol zabitý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pri pokuse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únos na štátnej ceste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/>
            </a:r>
            <a:b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Washington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Luiz.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Brat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Moser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 Rádu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Menších bratov </a:t>
            </a:r>
            <a:r>
              <a:rPr lang="it-IT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(OFM)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bol riaditeľom vydavateľstva </a:t>
            </a:r>
            <a:r>
              <a:rPr lang="sk-SK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Vozes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a zúčastnil sa na poslednej Biskupskej synode o rodine v Ríme. Napísal mnoho kníh a venoval veľký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finančný príspevok </a:t>
            </a:r>
            <a:r>
              <a:rPr lang="sk-SK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miestnej cirkvi.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20000"/>
          <a:stretch>
            <a:fillRect/>
          </a:stretch>
        </p:blipFill>
        <p:spPr>
          <a:xfrm>
            <a:off x="971600" y="892972"/>
            <a:ext cx="2376264" cy="23200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16016" y="77689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9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mar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ec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2016</a:t>
            </a:r>
            <a:endParaRPr lang="it-IT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bg2">
                    <a:lumMod val="25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Rio de Janeiro - Bra</a:t>
            </a:r>
            <a:r>
              <a:rPr lang="sk-SK" sz="2100" dirty="0" err="1" smtClean="0">
                <a:solidFill>
                  <a:schemeClr val="bg2">
                    <a:lumMod val="25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zília</a:t>
            </a:r>
            <a:endParaRPr lang="it-IT" sz="2100" dirty="0">
              <a:solidFill>
                <a:schemeClr val="bg2">
                  <a:lumMod val="25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857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5725" y="2049016"/>
            <a:ext cx="4824536" cy="803920"/>
          </a:xfrm>
        </p:spPr>
        <p:txBody>
          <a:bodyPr/>
          <a:lstStyle/>
          <a:p>
            <a:pPr algn="r"/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Otec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Vincent Machozi </a:t>
            </a:r>
            <a:endParaRPr lang="it-IT" sz="3200" dirty="0">
              <a:solidFill>
                <a:srgbClr val="D90048"/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252028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r="12733"/>
          <a:stretch>
            <a:fillRect/>
          </a:stretch>
        </p:blipFill>
        <p:spPr>
          <a:xfrm>
            <a:off x="827584" y="980729"/>
            <a:ext cx="2376264" cy="187220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47865" y="749695"/>
            <a:ext cx="4951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mar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ec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2016</a:t>
            </a:r>
            <a:endParaRPr lang="sk-SK" dirty="0" smtClean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ea typeface="+mj-ea"/>
                <a:cs typeface="TisaSansPro-Extrabold" pitchFamily="34" charset="-18"/>
              </a:rPr>
              <a:t>Vitungwe-Isale, Nord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ea typeface="+mj-ea"/>
                <a:cs typeface="TisaSansPro-Extrabold" pitchFamily="34" charset="-18"/>
              </a:rPr>
              <a:t>Kivu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ea typeface="+mj-ea"/>
                <a:cs typeface="TisaSansPro-Extrabold" pitchFamily="34" charset="-18"/>
              </a:rPr>
              <a:t>,</a:t>
            </a:r>
            <a:endParaRPr lang="sk-SK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Extrabold" pitchFamily="34" charset="-18"/>
              <a:ea typeface="+mj-ea"/>
              <a:cs typeface="TisaSansPro-Extrabold" pitchFamily="34" charset="-18"/>
            </a:endParaRPr>
          </a:p>
          <a:p>
            <a:pPr algn="r"/>
            <a:r>
              <a:rPr lang="sk-SK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ea typeface="+mj-ea"/>
                <a:cs typeface="TisaSansPro-Extrabold" pitchFamily="34" charset="-18"/>
              </a:rPr>
              <a:t>Demokratická</a:t>
            </a:r>
            <a:r>
              <a:rPr lang="sk-SK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ea typeface="+mj-ea"/>
                <a:cs typeface="TisaSansPro-Extrabold" pitchFamily="34" charset="-18"/>
              </a:rPr>
              <a:t> republika K</a:t>
            </a:r>
            <a:r>
              <a:rPr lang="it-IT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Extrabold" pitchFamily="34" charset="-18"/>
                <a:ea typeface="+mj-ea"/>
                <a:cs typeface="TisaSansPro-Extrabold" pitchFamily="34" charset="-18"/>
              </a:rPr>
              <a:t>on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go 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996952"/>
            <a:ext cx="76161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Kňaz 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asumptionista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zabitý v noci skupinou konžských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ozbrojencov,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ktorí vtrhli do spoločenského centra, kde sa zhromaždili predstavitelia kmeňa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Nande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, aby uvažovali o mieri. </a:t>
            </a:r>
          </a:p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Útočníci vyhlásili, že chcú zabiť kmeňového vodcu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Kalemira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a otca Vincenta, ktorý bol zasiahnutý  dávkou z automatických zbraní na dvore.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 otca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Vincent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bolo  v minulosti spáchaných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sedem neúspešných atentátov. Otec Vincent viackrát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odsudzoval  utrpenie ľudí kmeňa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Nande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zapríčinené rôznymi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ozbrojencami,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ktorí sa venovali ilegálnemu obchodovaniu s 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koltánom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(nerast na výrobu mobilov).</a:t>
            </a:r>
            <a:endParaRPr lang="it-IT" sz="19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  <a:p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30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" y="-49486"/>
            <a:ext cx="9181010" cy="690748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690" y="2132856"/>
            <a:ext cx="4356484" cy="1115452"/>
          </a:xfrm>
        </p:spPr>
        <p:txBody>
          <a:bodyPr/>
          <a:lstStyle/>
          <a:p>
            <a:pPr algn="r"/>
            <a:r>
              <a:rPr lang="it-IT" sz="37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    </a:t>
            </a:r>
            <a:r>
              <a:rPr lang="sk-SK" sz="37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/>
            </a:r>
            <a:br>
              <a:rPr lang="sk-SK" sz="37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</a:br>
            <a:r>
              <a:rPr lang="sk-SK" sz="3700" dirty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/>
            </a:r>
            <a:br>
              <a:rPr lang="sk-SK" sz="3700" dirty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</a:b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Pracovník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C</a:t>
            </a: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h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arit</a:t>
            </a: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y 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</a:t>
            </a: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/>
            </a:r>
            <a:b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</a:b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v 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Uvir</a:t>
            </a:r>
            <a:r>
              <a:rPr lang="sk-SK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e</a:t>
            </a:r>
            <a:r>
              <a:rPr lang="it-IT" sz="3200" dirty="0" smtClean="0">
                <a:solidFill>
                  <a:srgbClr val="D90048"/>
                </a:solidFill>
                <a:latin typeface="TisaSansPro-Extrabold" pitchFamily="34" charset="-18"/>
                <a:cs typeface="TisaSansPro-Extrabold" pitchFamily="34" charset="-18"/>
              </a:rPr>
              <a:t>  </a:t>
            </a:r>
            <a:endParaRPr lang="it-IT" sz="3200" dirty="0">
              <a:solidFill>
                <a:srgbClr val="D90048"/>
              </a:solidFill>
              <a:latin typeface="TisaSansPro-Extrabold" pitchFamily="34" charset="-18"/>
              <a:cs typeface="TisaSansPro-Extra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268566" cy="2520280"/>
          </a:xfrm>
        </p:spPr>
        <p:txBody>
          <a:bodyPr>
            <a:noAutofit/>
          </a:bodyPr>
          <a:lstStyle/>
          <a:p>
            <a:pPr algn="just"/>
            <a:endParaRPr lang="sk-SK" sz="19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pracovníkom Charity 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zabitý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na odpočívadle pri ceste neďaleko mostu cez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Lubumba, a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si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40 km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 Uvir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y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Auto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C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h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arit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y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bolo poverené priviezť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štipendiá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pre učiteľov v oblasti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Fizi.</a:t>
            </a:r>
          </a:p>
          <a:p>
            <a:pPr algn="just">
              <a:spcBef>
                <a:spcPts val="0"/>
              </a:spcBef>
            </a:pP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Zločinci prinútili šoféra vystúpiť z auta  a hneď ho zabili výstrelom do hlavy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Zomrel pri prevoze do nemocnice.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endParaRPr lang="it-IT" sz="19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2520280" cy="19267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15630" y="769993"/>
            <a:ext cx="48965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25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mar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ec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2016</a:t>
            </a: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Uvira, Sud 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Kivu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,</a:t>
            </a:r>
          </a:p>
          <a:p>
            <a:pPr algn="r"/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Demokratická republika</a:t>
            </a:r>
            <a:r>
              <a:rPr lang="sk-SK" sz="2100" dirty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K</a:t>
            </a:r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ongo 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76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1844824"/>
            <a:ext cx="4608512" cy="1296144"/>
          </a:xfrm>
        </p:spPr>
        <p:txBody>
          <a:bodyPr/>
          <a:lstStyle/>
          <a:p>
            <a:pPr algn="r"/>
            <a:r>
              <a:rPr lang="sk-SK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Antonio </a:t>
            </a:r>
            <a: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/>
            </a:r>
            <a:br>
              <a:rPr lang="it-IT" sz="3200" dirty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</a:b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Zambrano Gamez 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7344816" cy="1872208"/>
          </a:xfrm>
        </p:spPr>
        <p:txBody>
          <a:bodyPr>
            <a:noAutofit/>
          </a:bodyPr>
          <a:lstStyle/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Kňaz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diecézy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San Cristobal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vo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Venezuel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e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zabitý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v noci na </a:t>
            </a:r>
            <a:b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30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ma</a:t>
            </a:r>
            <a:r>
              <a:rPr lang="sk-SK" sz="19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rca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Jeho nevládne telo, poznačené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stopami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násilia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/>
            </a:r>
            <a:b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posiate bodnými ranami, bolo nájdené v parku v meste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San Cristobal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nasledujúce ráno. Dôvody násilnej smrti zostávajú neznáme.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kaplánom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bol známy duchom služby,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zmyslom pre humor a radosť.</a:t>
            </a:r>
          </a:p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/>
            </a:r>
            <a:b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</a:br>
            <a:endParaRPr lang="it-IT" sz="1900" dirty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/>
          <a:stretch>
            <a:fillRect/>
          </a:stretch>
        </p:blipFill>
        <p:spPr>
          <a:xfrm>
            <a:off x="1043608" y="1196752"/>
            <a:ext cx="2517276" cy="186547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67944" y="830037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30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 m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ar</a:t>
            </a:r>
            <a:r>
              <a:rPr lang="sk-SK" dirty="0" err="1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ec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  <a:endParaRPr lang="sk-SK" dirty="0" smtClean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San Cristobal - Venezuela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08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ktor\Desktop\Pozdadia na prezentácie PMD\Pozadie PMD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1010" cy="688538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00350" y="2204864"/>
            <a:ext cx="5688632" cy="731912"/>
          </a:xfrm>
        </p:spPr>
        <p:txBody>
          <a:bodyPr/>
          <a:lstStyle/>
          <a:p>
            <a:pPr algn="r"/>
            <a:r>
              <a:rPr lang="sk-SK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D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on </a:t>
            </a:r>
            <a:r>
              <a:rPr lang="it-IT" sz="3200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Rene Wayne Robert </a:t>
            </a:r>
            <a:endParaRPr lang="it-IT" sz="3200" dirty="0">
              <a:solidFill>
                <a:srgbClr val="D90048"/>
              </a:solidFill>
              <a:latin typeface="TisaSansPro-Bold" pitchFamily="34" charset="-18"/>
              <a:cs typeface="TisaSansPro-Bold" pitchFamily="34" charset="-1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308226"/>
            <a:ext cx="7632848" cy="2232248"/>
          </a:xfrm>
        </p:spPr>
        <p:txBody>
          <a:bodyPr>
            <a:noAutofit/>
          </a:bodyPr>
          <a:lstStyle/>
          <a:p>
            <a:pPr algn="just"/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Kňaz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diecézy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sv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Augustína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na Floride vo veku 71 rokov náhle  zmizol bez stopy. Niekoľko dní bol nezvestný. Našli ho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mŕtveho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18. apríla. Jeho telo bolo nájdené vo </a:t>
            </a:r>
            <a:r>
              <a:rPr lang="it-IT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Waynesboro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 vďaka spolupráci istého človeka, ktorého zatkla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polícia, keď riadil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kňazovo auto. Pravdepodobne bol zabitý 10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. apríla - v deň,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keď bol naposledy videný. Pracoval v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oblasti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pastorácie väzňov, pomáhal v ich začleňovaní do spoločnosti, pomáhal nezamestnaným, imigrantom, ktorí boli zbavení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občianskych </a:t>
            </a:r>
            <a:r>
              <a:rPr lang="sk-SK" sz="19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" pitchFamily="34" charset="-18"/>
                <a:cs typeface="TisaSansPro" pitchFamily="34" charset="-18"/>
              </a:rPr>
              <a:t>práv.</a:t>
            </a:r>
            <a:endParaRPr lang="it-IT" sz="1900" dirty="0" smtClean="0">
              <a:solidFill>
                <a:schemeClr val="tx2">
                  <a:lumMod val="90000"/>
                  <a:lumOff val="10000"/>
                </a:schemeClr>
              </a:solidFill>
              <a:latin typeface="TisaSansPro" pitchFamily="34" charset="-18"/>
              <a:cs typeface="TisaSansPro" pitchFamily="34" charset="-1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1728192" cy="210283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83768" y="764704"/>
            <a:ext cx="580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10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.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apr</a:t>
            </a:r>
            <a:r>
              <a:rPr lang="sk-SK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íl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 </a:t>
            </a:r>
            <a:r>
              <a:rPr lang="it-IT" dirty="0" smtClean="0">
                <a:solidFill>
                  <a:srgbClr val="D90048"/>
                </a:solidFill>
                <a:latin typeface="TisaSansPro-Bold" pitchFamily="34" charset="-18"/>
                <a:cs typeface="TisaSansPro-Bold" pitchFamily="34" charset="-18"/>
              </a:rPr>
              <a:t>2016</a:t>
            </a:r>
          </a:p>
          <a:p>
            <a:pPr algn="r"/>
            <a:r>
              <a:rPr lang="it-IT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Waynesboro, Georgia – </a:t>
            </a:r>
            <a:r>
              <a:rPr lang="sk-SK" sz="2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saSansPro-Bold" pitchFamily="34" charset="-18"/>
                <a:cs typeface="TisaSansPro-Bold" pitchFamily="34" charset="-18"/>
              </a:rPr>
              <a:t>USA</a:t>
            </a:r>
            <a:endParaRPr lang="it-IT" sz="2100" dirty="0">
              <a:solidFill>
                <a:schemeClr val="tx2">
                  <a:lumMod val="90000"/>
                  <a:lumOff val="10000"/>
                </a:schemeClr>
              </a:solidFill>
              <a:latin typeface="TisaSansPro-Bold" pitchFamily="34" charset="-18"/>
              <a:cs typeface="TisaSansPro-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109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1886</TotalTime>
  <Words>1741</Words>
  <Application>Microsoft Office PowerPoint</Application>
  <PresentationFormat>Prezentácia na obrazovke (4:3)</PresentationFormat>
  <Paragraphs>118</Paragraphs>
  <Slides>25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Carta di giornale</vt:lpstr>
      <vt:lpstr>Prezentácia programu PowerPoint</vt:lpstr>
      <vt:lpstr>Pastorační pracovníci zabití v roku 2016</vt:lpstr>
      <vt:lpstr>Elias Abiad</vt:lpstr>
      <vt:lpstr>  Sestry Margarita,  Reginetta, Judita a Anselma</vt:lpstr>
      <vt:lpstr>     Brat Antonio Moser</vt:lpstr>
      <vt:lpstr>Otec Vincent Machozi </vt:lpstr>
      <vt:lpstr>       Pracovník Charity   v Uvire  </vt:lpstr>
      <vt:lpstr>Don Antonio  Zambrano Gamez </vt:lpstr>
      <vt:lpstr>Don Rene Wayne Robert </vt:lpstr>
      <vt:lpstr>Sr. Veronika Rácková</vt:lpstr>
      <vt:lpstr>Don Marcelino Biliran </vt:lpstr>
      <vt:lpstr>Don John Adeyi</vt:lpstr>
      <vt:lpstr>Don Jacques Hamel</vt:lpstr>
      <vt:lpstr>Pracovník Charity v Basankusu</vt:lpstr>
      <vt:lpstr>Lazitarus Nwafor</vt:lpstr>
      <vt:lpstr>Rehoľné sestry  Margaret Held a Paula Merril</vt:lpstr>
      <vt:lpstr>Rehoľná sestra  Isabel Solá Matas </vt:lpstr>
      <vt:lpstr>Esra Patatang  </vt:lpstr>
      <vt:lpstr>Don Alejo Jiménez Juárez   Don José Suárez de la Cruz   </vt:lpstr>
      <vt:lpstr>Don José Alfredo  Lopez Guillen</vt:lpstr>
      <vt:lpstr>Don Francisco Carlos  Barbosa Tenorio </vt:lpstr>
      <vt:lpstr>Don João Paulo Nolli</vt:lpstr>
      <vt:lpstr>Don Joseph Mulimbi Nguli</vt:lpstr>
      <vt:lpstr>Don José Fortunato  Bedoya Franco </vt:lpstr>
      <vt:lpstr>Sr. Klára Agano Kahambu</vt:lpstr>
    </vt:vector>
  </TitlesOfParts>
  <Company>Fondazione Missio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Jean-Paule Kalule Kyalembera</dc:title>
  <dc:creator>giovanni rocca</dc:creator>
  <cp:lastModifiedBy>Papez misijne diela</cp:lastModifiedBy>
  <cp:revision>110</cp:revision>
  <dcterms:created xsi:type="dcterms:W3CDTF">2016-02-16T12:56:44Z</dcterms:created>
  <dcterms:modified xsi:type="dcterms:W3CDTF">2017-03-03T15:26:20Z</dcterms:modified>
</cp:coreProperties>
</file>